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5" r:id="rId4"/>
    <p:sldMasterId id="2147483648" r:id="rId5"/>
  </p:sldMasterIdLst>
  <p:notesMasterIdLst>
    <p:notesMasterId r:id="rId40"/>
  </p:notesMasterIdLst>
  <p:sldIdLst>
    <p:sldId id="256" r:id="rId6"/>
    <p:sldId id="257" r:id="rId7"/>
    <p:sldId id="258" r:id="rId8"/>
    <p:sldId id="259" r:id="rId9"/>
    <p:sldId id="266" r:id="rId10"/>
    <p:sldId id="260" r:id="rId11"/>
    <p:sldId id="269" r:id="rId12"/>
    <p:sldId id="267" r:id="rId13"/>
    <p:sldId id="270" r:id="rId14"/>
    <p:sldId id="271" r:id="rId15"/>
    <p:sldId id="272" r:id="rId16"/>
    <p:sldId id="268" r:id="rId17"/>
    <p:sldId id="273" r:id="rId18"/>
    <p:sldId id="274" r:id="rId19"/>
    <p:sldId id="262" r:id="rId20"/>
    <p:sldId id="285" r:id="rId21"/>
    <p:sldId id="275" r:id="rId22"/>
    <p:sldId id="276" r:id="rId23"/>
    <p:sldId id="283" r:id="rId24"/>
    <p:sldId id="284" r:id="rId25"/>
    <p:sldId id="286" r:id="rId26"/>
    <p:sldId id="277" r:id="rId27"/>
    <p:sldId id="289" r:id="rId28"/>
    <p:sldId id="288" r:id="rId29"/>
    <p:sldId id="278" r:id="rId30"/>
    <p:sldId id="287" r:id="rId31"/>
    <p:sldId id="279" r:id="rId32"/>
    <p:sldId id="280" r:id="rId33"/>
    <p:sldId id="281" r:id="rId34"/>
    <p:sldId id="291" r:id="rId35"/>
    <p:sldId id="263" r:id="rId36"/>
    <p:sldId id="282" r:id="rId37"/>
    <p:sldId id="261" r:id="rId38"/>
    <p:sldId id="26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B62C81-7A9C-4B97-B118-17BE552328C4}" v="45" dt="2023-03-01T19:35:36.0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249" autoAdjust="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outlineViewPr>
    <p:cViewPr>
      <p:scale>
        <a:sx n="33" d="100"/>
        <a:sy n="33" d="100"/>
      </p:scale>
      <p:origin x="0" y="-111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hyperlink" Target="https://www.sciencedirect.com/topics/psychology/neural-network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hyperlink" Target="https://www.sciencedirect.com/topics/psychology/neural-network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A8225F-CE4D-4586-8DDF-4ACE664A04A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8DC07CD-93BF-4F23-80FE-AD406CA259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/>
              <a:cs typeface="Times New Roman"/>
            </a:rPr>
            <a:t>One should try other </a:t>
          </a:r>
          <a:r>
            <a:rPr lang="en-US" u="sng" dirty="0">
              <a:uFillTx/>
              <a:latin typeface="Times New Roman"/>
              <a:cs typeface="Times New Roman"/>
              <a:hlinkClick xmlns:r="http://schemas.openxmlformats.org/officeDocument/2006/relationships" r:id="rId1"/>
            </a:rPr>
            <a:t>neural networks</a:t>
          </a:r>
          <a:r>
            <a:rPr lang="en-US" dirty="0">
              <a:latin typeface="Times New Roman"/>
              <a:cs typeface="Times New Roman"/>
              <a:hlinkClick xmlns:r="http://schemas.openxmlformats.org/officeDocument/2006/relationships" r:id="rId1"/>
            </a:rPr>
            <a:t> </a:t>
          </a:r>
          <a:r>
            <a:rPr lang="en-US" dirty="0">
              <a:latin typeface="Times New Roman"/>
              <a:cs typeface="Times New Roman"/>
            </a:rPr>
            <a:t>such as Inception Network, Residual Network and more recent state-of-  the-art networks as base model for building the classifier.</a:t>
          </a:r>
        </a:p>
      </dgm:t>
    </dgm:pt>
    <dgm:pt modelId="{57661D8C-284B-4E34-A623-45595DDD8A1E}" type="parTrans" cxnId="{96B6EC46-F68D-40BA-AC04-26A9C8457981}">
      <dgm:prSet/>
      <dgm:spPr/>
      <dgm:t>
        <a:bodyPr/>
        <a:lstStyle/>
        <a:p>
          <a:endParaRPr lang="en-US"/>
        </a:p>
      </dgm:t>
    </dgm:pt>
    <dgm:pt modelId="{228A479B-D96F-4FE8-808B-730A50489ECF}" type="sibTrans" cxnId="{96B6EC46-F68D-40BA-AC04-26A9C8457981}">
      <dgm:prSet/>
      <dgm:spPr/>
      <dgm:t>
        <a:bodyPr/>
        <a:lstStyle/>
        <a:p>
          <a:endParaRPr lang="en-US"/>
        </a:p>
      </dgm:t>
    </dgm:pt>
    <dgm:pt modelId="{B8AD3E4E-0419-4941-BC3D-38A83E8E274F}" type="pres">
      <dgm:prSet presAssocID="{A3A8225F-CE4D-4586-8DDF-4ACE664A04A6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7CCF3F-1459-408F-8C07-0D34B93B6E7E}" type="pres">
      <dgm:prSet presAssocID="{A8DC07CD-93BF-4F23-80FE-AD406CA259EC}" presName="compNode" presStyleCnt="0"/>
      <dgm:spPr/>
    </dgm:pt>
    <dgm:pt modelId="{0097BF7F-C622-42E1-8A30-1B54D30A035F}" type="pres">
      <dgm:prSet presAssocID="{A8DC07CD-93BF-4F23-80FE-AD406CA259EC}" presName="bgRect" presStyleLbl="bgShp" presStyleIdx="0" presStyleCnt="1"/>
      <dgm:spPr/>
    </dgm:pt>
    <dgm:pt modelId="{7AE37B10-3B9D-4A24-B180-F9A55DF4F5BC}" type="pres">
      <dgm:prSet presAssocID="{A8DC07CD-93BF-4F23-80FE-AD406CA259EC}" presName="iconRect" presStyleLbl="node1" presStyleIdx="0" presStyleCnt="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2A082F78-29F9-4295-B9BB-E00D5E1BCF28}" type="pres">
      <dgm:prSet presAssocID="{A8DC07CD-93BF-4F23-80FE-AD406CA259EC}" presName="spaceRect" presStyleCnt="0"/>
      <dgm:spPr/>
    </dgm:pt>
    <dgm:pt modelId="{11CD0E8D-8B98-43AC-8CDC-5B00BF4C498F}" type="pres">
      <dgm:prSet presAssocID="{A8DC07CD-93BF-4F23-80FE-AD406CA259EC}" presName="parTx" presStyleLbl="revTx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96B6EC46-F68D-40BA-AC04-26A9C8457981}" srcId="{A3A8225F-CE4D-4586-8DDF-4ACE664A04A6}" destId="{A8DC07CD-93BF-4F23-80FE-AD406CA259EC}" srcOrd="0" destOrd="0" parTransId="{57661D8C-284B-4E34-A623-45595DDD8A1E}" sibTransId="{228A479B-D96F-4FE8-808B-730A50489ECF}"/>
    <dgm:cxn modelId="{DF1ADE5F-4FE7-4E2D-9B5F-6ED1A25FE856}" type="presOf" srcId="{A8DC07CD-93BF-4F23-80FE-AD406CA259EC}" destId="{11CD0E8D-8B98-43AC-8CDC-5B00BF4C498F}" srcOrd="0" destOrd="0" presId="urn:microsoft.com/office/officeart/2018/2/layout/IconVerticalSolidList"/>
    <dgm:cxn modelId="{05DE6E8A-57B0-405E-8D97-8A34E771F11E}" type="presOf" srcId="{A3A8225F-CE4D-4586-8DDF-4ACE664A04A6}" destId="{B8AD3E4E-0419-4941-BC3D-38A83E8E274F}" srcOrd="0" destOrd="0" presId="urn:microsoft.com/office/officeart/2018/2/layout/IconVerticalSolidList"/>
    <dgm:cxn modelId="{063005F0-7F47-41BD-993A-B3EF237B4CCE}" type="presParOf" srcId="{B8AD3E4E-0419-4941-BC3D-38A83E8E274F}" destId="{797CCF3F-1459-408F-8C07-0D34B93B6E7E}" srcOrd="0" destOrd="0" presId="urn:microsoft.com/office/officeart/2018/2/layout/IconVerticalSolidList"/>
    <dgm:cxn modelId="{9EB268C0-89F1-4C5A-BFAD-E7D8EC45E2C9}" type="presParOf" srcId="{797CCF3F-1459-408F-8C07-0D34B93B6E7E}" destId="{0097BF7F-C622-42E1-8A30-1B54D30A035F}" srcOrd="0" destOrd="0" presId="urn:microsoft.com/office/officeart/2018/2/layout/IconVerticalSolidList"/>
    <dgm:cxn modelId="{9A99655C-0E27-487B-B146-34750B69F4F4}" type="presParOf" srcId="{797CCF3F-1459-408F-8C07-0D34B93B6E7E}" destId="{7AE37B10-3B9D-4A24-B180-F9A55DF4F5BC}" srcOrd="1" destOrd="0" presId="urn:microsoft.com/office/officeart/2018/2/layout/IconVerticalSolidList"/>
    <dgm:cxn modelId="{0FAFE359-5C5D-4166-9ED7-DDE6894C341F}" type="presParOf" srcId="{797CCF3F-1459-408F-8C07-0D34B93B6E7E}" destId="{2A082F78-29F9-4295-B9BB-E00D5E1BCF28}" srcOrd="2" destOrd="0" presId="urn:microsoft.com/office/officeart/2018/2/layout/IconVerticalSolidList"/>
    <dgm:cxn modelId="{88442230-27BB-4C38-86E5-E19ED57422B7}" type="presParOf" srcId="{797CCF3F-1459-408F-8C07-0D34B93B6E7E}" destId="{11CD0E8D-8B98-43AC-8CDC-5B00BF4C498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97BF7F-C622-42E1-8A30-1B54D30A035F}">
      <dsp:nvSpPr>
        <dsp:cNvPr id="0" name=""/>
        <dsp:cNvSpPr/>
      </dsp:nvSpPr>
      <dsp:spPr>
        <a:xfrm>
          <a:off x="0" y="1836340"/>
          <a:ext cx="6391275" cy="15740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E37B10-3B9D-4A24-B180-F9A55DF4F5BC}">
      <dsp:nvSpPr>
        <dsp:cNvPr id="0" name=""/>
        <dsp:cNvSpPr/>
      </dsp:nvSpPr>
      <dsp:spPr>
        <a:xfrm>
          <a:off x="476136" y="2190491"/>
          <a:ext cx="865703" cy="8657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CD0E8D-8B98-43AC-8CDC-5B00BF4C498F}">
      <dsp:nvSpPr>
        <dsp:cNvPr id="0" name=""/>
        <dsp:cNvSpPr/>
      </dsp:nvSpPr>
      <dsp:spPr>
        <a:xfrm>
          <a:off x="1817977" y="1836340"/>
          <a:ext cx="4573297" cy="1574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582" tIns="166582" rIns="166582" bIns="166582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>
              <a:latin typeface="Times New Roman"/>
              <a:cs typeface="Times New Roman"/>
            </a:rPr>
            <a:t>One should try other </a:t>
          </a:r>
          <a:r>
            <a:rPr lang="en-US" sz="1900" u="sng" kern="1200" dirty="0">
              <a:uFillTx/>
              <a:latin typeface="Times New Roman"/>
              <a:cs typeface="Times New Roman"/>
              <a:hlinkClick xmlns:r="http://schemas.openxmlformats.org/officeDocument/2006/relationships" r:id="rId4"/>
            </a:rPr>
            <a:t>neural networks</a:t>
          </a:r>
          <a:r>
            <a:rPr lang="en-US" sz="1900" kern="1200" dirty="0">
              <a:latin typeface="Times New Roman"/>
              <a:cs typeface="Times New Roman"/>
              <a:hlinkClick xmlns:r="http://schemas.openxmlformats.org/officeDocument/2006/relationships" r:id="rId4"/>
            </a:rPr>
            <a:t> </a:t>
          </a:r>
          <a:r>
            <a:rPr lang="en-US" sz="1900" kern="1200" dirty="0">
              <a:latin typeface="Times New Roman"/>
              <a:cs typeface="Times New Roman"/>
            </a:rPr>
            <a:t>such as Inception Network, Residual Network and more recent state-of-  the-art networks as base model for building the classifier.</a:t>
          </a:r>
        </a:p>
      </dsp:txBody>
      <dsp:txXfrm>
        <a:off x="1817977" y="1836340"/>
        <a:ext cx="4573297" cy="1574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EFD35-9F0A-4D38-9026-4A224DDC66E3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97B7B-E315-44CE-9E2D-7BA39A158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92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97B7B-E315-44CE-9E2D-7BA39A1580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10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12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96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00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44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11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2/8/2025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79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2/8/2025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49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19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81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3C3C3C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07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58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04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2/8/2025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090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2/8/2025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51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2/8/2025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23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52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5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41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46531" y="457200"/>
            <a:ext cx="3703320" cy="94615"/>
          </a:xfrm>
          <a:custGeom>
            <a:avLst/>
            <a:gdLst/>
            <a:ahLst/>
            <a:cxnLst/>
            <a:rect l="l" t="t" r="r" b="b"/>
            <a:pathLst>
              <a:path w="3703320" h="94615">
                <a:moveTo>
                  <a:pt x="3703320" y="0"/>
                </a:moveTo>
                <a:lnTo>
                  <a:pt x="0" y="0"/>
                </a:lnTo>
                <a:lnTo>
                  <a:pt x="0" y="94487"/>
                </a:lnTo>
                <a:lnTo>
                  <a:pt x="3703320" y="94487"/>
                </a:lnTo>
                <a:lnTo>
                  <a:pt x="3703320" y="0"/>
                </a:lnTo>
                <a:close/>
              </a:path>
            </a:pathLst>
          </a:custGeom>
          <a:solidFill>
            <a:srgbClr val="4D1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042147" y="454151"/>
            <a:ext cx="3703320" cy="97790"/>
          </a:xfrm>
          <a:custGeom>
            <a:avLst/>
            <a:gdLst/>
            <a:ahLst/>
            <a:cxnLst/>
            <a:rect l="l" t="t" r="r" b="b"/>
            <a:pathLst>
              <a:path w="3703320" h="97790">
                <a:moveTo>
                  <a:pt x="3703320" y="0"/>
                </a:moveTo>
                <a:lnTo>
                  <a:pt x="0" y="0"/>
                </a:lnTo>
                <a:lnTo>
                  <a:pt x="0" y="97536"/>
                </a:lnTo>
                <a:lnTo>
                  <a:pt x="3703320" y="97536"/>
                </a:lnTo>
                <a:lnTo>
                  <a:pt x="3703320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241291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3703319" y="0"/>
                </a:moveTo>
                <a:lnTo>
                  <a:pt x="0" y="0"/>
                </a:lnTo>
                <a:lnTo>
                  <a:pt x="0" y="91439"/>
                </a:lnTo>
                <a:lnTo>
                  <a:pt x="3703319" y="91439"/>
                </a:lnTo>
                <a:lnTo>
                  <a:pt x="3703319" y="0"/>
                </a:lnTo>
                <a:close/>
              </a:path>
            </a:pathLst>
          </a:custGeom>
          <a:solidFill>
            <a:srgbClr val="9030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0436" y="614172"/>
            <a:ext cx="11311127" cy="1190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9993" y="1725929"/>
            <a:ext cx="10860405" cy="2341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3C3C3C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C09A-97A2-6BBB-AEBA-31AA27E03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827364"/>
            <a:ext cx="10591568" cy="1485876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Detection and Classification of Alzheimer’s Disease</a:t>
            </a:r>
            <a:endParaRPr lang="en-US" sz="4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2695E9-ED8E-C2E8-7049-9FC42F1BF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2341584"/>
            <a:ext cx="4148565" cy="611049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cap="none" dirty="0">
                <a:solidFill>
                  <a:schemeClr val="bg1"/>
                </a:solidFill>
                <a:latin typeface="Times New Roman"/>
                <a:cs typeface="Times New Roman"/>
              </a:rPr>
              <a:t>Team</a:t>
            </a:r>
            <a:endParaRPr lang="en-US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en-US" dirty="0">
                <a:solidFill>
                  <a:srgbClr val="EF53A5"/>
                </a:solidFill>
                <a:latin typeface="Times New Roman"/>
                <a:cs typeface="Times New Roman"/>
              </a:rPr>
              <a:t>   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A6EF33D-77E6-064D-98B4-693BCD517899}"/>
              </a:ext>
            </a:extLst>
          </p:cNvPr>
          <p:cNvSpPr txBox="1">
            <a:spLocks/>
          </p:cNvSpPr>
          <p:nvPr/>
        </p:nvSpPr>
        <p:spPr bwMode="gray">
          <a:xfrm>
            <a:off x="1217029" y="2637734"/>
            <a:ext cx="5225974" cy="25803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 3" charset="2"/>
              <a:buAutoNum type="arabicPeriod"/>
            </a:pPr>
            <a:r>
              <a:rPr lang="en-US" cap="none" dirty="0" smtClean="0">
                <a:solidFill>
                  <a:schemeClr val="bg1"/>
                </a:solidFill>
                <a:latin typeface="Times New Roman"/>
                <a:cs typeface="Times New Roman"/>
              </a:rPr>
              <a:t>Mohamed </a:t>
            </a:r>
            <a:r>
              <a:rPr lang="en-US" cap="none" dirty="0">
                <a:solidFill>
                  <a:schemeClr val="bg1"/>
                </a:solidFill>
                <a:latin typeface="Times New Roman"/>
                <a:cs typeface="Times New Roman"/>
              </a:rPr>
              <a:t>Ahmed Mahmoud Sayed Ahmed</a:t>
            </a:r>
          </a:p>
          <a:p>
            <a:pPr marL="342900" indent="-342900">
              <a:buAutoNum type="arabicPeriod"/>
            </a:pPr>
            <a:r>
              <a:rPr lang="en-US" cap="none" dirty="0">
                <a:solidFill>
                  <a:schemeClr val="bg1"/>
                </a:solidFill>
                <a:latin typeface="Times New Roman"/>
                <a:cs typeface="Times New Roman"/>
              </a:rPr>
              <a:t>Ahmed </a:t>
            </a:r>
            <a:r>
              <a:rPr lang="en-US" cap="none" dirty="0" err="1">
                <a:solidFill>
                  <a:schemeClr val="bg1"/>
                </a:solidFill>
                <a:latin typeface="Times New Roman"/>
                <a:cs typeface="Times New Roman"/>
              </a:rPr>
              <a:t>Magdy</a:t>
            </a:r>
            <a:r>
              <a:rPr lang="en-US" cap="none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cap="none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Elsayed</a:t>
            </a:r>
            <a:r>
              <a:rPr lang="en-US" cap="none" dirty="0" smtClean="0">
                <a:solidFill>
                  <a:schemeClr val="bg1"/>
                </a:solidFill>
                <a:latin typeface="Times New Roman"/>
                <a:cs typeface="Times New Roman"/>
              </a:rPr>
              <a:t>  </a:t>
            </a:r>
            <a:r>
              <a:rPr lang="en-US" cap="none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Elbadawy</a:t>
            </a:r>
            <a:endParaRPr lang="en-US" cap="none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en-US" cap="none" dirty="0" smtClean="0">
                <a:solidFill>
                  <a:schemeClr val="bg1"/>
                </a:solidFill>
                <a:latin typeface="Times New Roman"/>
                <a:cs typeface="Times New Roman"/>
              </a:rPr>
              <a:t>Ahmed </a:t>
            </a:r>
            <a:r>
              <a:rPr lang="en-US" cap="none" dirty="0">
                <a:solidFill>
                  <a:schemeClr val="bg1"/>
                </a:solidFill>
                <a:latin typeface="Times New Roman"/>
                <a:cs typeface="Times New Roman"/>
              </a:rPr>
              <a:t>Maher Mohamed Abo </a:t>
            </a:r>
            <a:r>
              <a:rPr lang="en-US" cap="none" dirty="0" smtClean="0">
                <a:solidFill>
                  <a:schemeClr val="bg1"/>
                </a:solidFill>
                <a:latin typeface="Times New Roman"/>
                <a:cs typeface="Times New Roman"/>
              </a:rPr>
              <a:t>Zed</a:t>
            </a:r>
          </a:p>
          <a:p>
            <a:pPr marL="342900" indent="-342900">
              <a:buAutoNum type="arabicPeriod"/>
            </a:pPr>
            <a:r>
              <a:rPr lang="en-US" cap="none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Abdelrahman</a:t>
            </a:r>
            <a:r>
              <a:rPr lang="en-US" cap="none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cap="none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Yahia</a:t>
            </a:r>
            <a:r>
              <a:rPr lang="en-US" cap="none" dirty="0" smtClean="0">
                <a:solidFill>
                  <a:schemeClr val="bg1"/>
                </a:solidFill>
                <a:latin typeface="Times New Roman"/>
                <a:cs typeface="Times New Roman"/>
              </a:rPr>
              <a:t> Mohamed </a:t>
            </a:r>
            <a:r>
              <a:rPr lang="en-US" cap="none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Elsayed</a:t>
            </a:r>
            <a:endParaRPr lang="en-US" cap="none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en-US" cap="none" dirty="0" smtClean="0">
                <a:solidFill>
                  <a:schemeClr val="bg1"/>
                </a:solidFill>
                <a:latin typeface="Times New Roman"/>
                <a:cs typeface="Times New Roman"/>
              </a:rPr>
              <a:t>Salah </a:t>
            </a:r>
            <a:r>
              <a:rPr lang="en-US" cap="none" dirty="0">
                <a:solidFill>
                  <a:schemeClr val="bg1"/>
                </a:solidFill>
                <a:latin typeface="Times New Roman"/>
                <a:cs typeface="Times New Roman"/>
              </a:rPr>
              <a:t>Ehab Salah Ebrahim Elgamal</a:t>
            </a:r>
          </a:p>
          <a:p>
            <a:pPr marL="342900" indent="-342900">
              <a:buAutoNum type="arabicPeriod"/>
            </a:pPr>
            <a:r>
              <a:rPr lang="en-US" cap="none" dirty="0">
                <a:solidFill>
                  <a:schemeClr val="bg1"/>
                </a:solidFill>
                <a:latin typeface="Times New Roman"/>
                <a:cs typeface="Times New Roman"/>
              </a:rPr>
              <a:t>Khaled Essam Mohamed Elsayed Ali</a:t>
            </a:r>
          </a:p>
          <a:p>
            <a:pPr marL="342900" indent="-342900">
              <a:buAutoNum type="arabicPeriod"/>
            </a:pPr>
            <a:r>
              <a:rPr lang="en-US" cap="none" dirty="0">
                <a:solidFill>
                  <a:schemeClr val="bg1"/>
                </a:solidFill>
                <a:latin typeface="Times New Roman"/>
                <a:cs typeface="Times New Roman"/>
              </a:rPr>
              <a:t>Abdalla Osama Mohamed Abdalla Elsayed</a:t>
            </a:r>
            <a:endParaRPr lang="en-US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F837105-F39E-3114-3334-A3704B27FE9B}"/>
              </a:ext>
            </a:extLst>
          </p:cNvPr>
          <p:cNvSpPr txBox="1">
            <a:spLocks/>
          </p:cNvSpPr>
          <p:nvPr/>
        </p:nvSpPr>
        <p:spPr bwMode="gray">
          <a:xfrm>
            <a:off x="6505077" y="2904580"/>
            <a:ext cx="5101091" cy="204667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charset="2"/>
              <a:buChar char="Ø"/>
            </a:pPr>
            <a:r>
              <a:rPr lang="en-US" sz="2400" b="1" cap="none" dirty="0">
                <a:solidFill>
                  <a:schemeClr val="bg1"/>
                </a:solidFill>
                <a:latin typeface="Times New Roman"/>
                <a:cs typeface="Times New Roman"/>
              </a:rPr>
              <a:t>Under supervision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400" b="1" cap="none" dirty="0">
                <a:solidFill>
                  <a:schemeClr val="bg1"/>
                </a:solidFill>
                <a:latin typeface="Times New Roman"/>
                <a:cs typeface="Times New Roman"/>
              </a:rPr>
              <a:t>         Dr. Marwa Abdalla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400" b="1" cap="none" dirty="0">
                <a:solidFill>
                  <a:schemeClr val="bg1"/>
                </a:solidFill>
                <a:latin typeface="Times New Roman"/>
                <a:cs typeface="Times New Roman"/>
              </a:rPr>
              <a:t>         Eng. Ahmed Salah</a:t>
            </a:r>
            <a:endParaRPr lang="en-US" sz="2400" b="1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742950" lvl="1" indent="-285750">
              <a:buFont typeface="Wingdings" charset="2"/>
              <a:buChar char="Ø"/>
            </a:pPr>
            <a:r>
              <a:rPr lang="en-US" sz="2200" cap="none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endParaRPr lang="en-US" sz="22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en-US" dirty="0">
                <a:solidFill>
                  <a:srgbClr val="EF53A5"/>
                </a:solidFill>
                <a:latin typeface="Times New Roman"/>
                <a:cs typeface="Times New Roman"/>
              </a:rPr>
              <a:t>   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ED13CCF-ACB2-9609-47E1-5D5147A1E613}"/>
              </a:ext>
            </a:extLst>
          </p:cNvPr>
          <p:cNvSpPr txBox="1">
            <a:spLocks/>
          </p:cNvSpPr>
          <p:nvPr/>
        </p:nvSpPr>
        <p:spPr bwMode="gray">
          <a:xfrm>
            <a:off x="6562143" y="2697450"/>
            <a:ext cx="6351999" cy="25803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5952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A3AD42A-C543-F17C-5F97-203BAFCAC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 sz="360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example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F755F6-0438-BEA2-7F77-759936AB7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142" y="2729760"/>
            <a:ext cx="3566710" cy="3487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327F5C-7471-3D88-64F7-F2951054A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764" y="2912012"/>
            <a:ext cx="5604210" cy="31147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E702CC-7BF9-DF83-A05D-30025842A569}"/>
              </a:ext>
            </a:extLst>
          </p:cNvPr>
          <p:cNvSpPr txBox="1"/>
          <p:nvPr/>
        </p:nvSpPr>
        <p:spPr>
          <a:xfrm>
            <a:off x="7209142" y="2360428"/>
            <a:ext cx="3699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Displaying some images</a:t>
            </a:r>
          </a:p>
        </p:txBody>
      </p:sp>
    </p:spTree>
    <p:extLst>
      <p:ext uri="{BB962C8B-B14F-4D97-AF65-F5344CB8AC3E}">
        <p14:creationId xmlns:p14="http://schemas.microsoft.com/office/powerpoint/2010/main" val="1697237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E410FFB-5261-B2E0-A5A4-9FF5394F7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 sz="36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for existing data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C13ED3-A20F-3FDB-8840-747D7EE11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2" y="3052689"/>
            <a:ext cx="6126356" cy="25877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9EE010-7F79-35E0-9705-46EF083CC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16591"/>
            <a:ext cx="5554855" cy="35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38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40A997-4395-DFF4-91B6-EE35A610F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434" y="2156880"/>
            <a:ext cx="8814774" cy="8255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ea typeface="+mn-lt"/>
                <a:cs typeface="+mn-lt"/>
              </a:rPr>
              <a:t>CLASSIFICATION USING CNN(followed)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7BC349-C155-70D0-1D34-51A7ECCD5DB1}"/>
              </a:ext>
            </a:extLst>
          </p:cNvPr>
          <p:cNvSpPr txBox="1">
            <a:spLocks/>
          </p:cNvSpPr>
          <p:nvPr/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Methods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9760E-5F30-595F-63C9-41C477507C80}"/>
              </a:ext>
            </a:extLst>
          </p:cNvPr>
          <p:cNvSpPr txBox="1"/>
          <p:nvPr/>
        </p:nvSpPr>
        <p:spPr>
          <a:xfrm>
            <a:off x="979131" y="2691940"/>
            <a:ext cx="4556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Model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C15BB8-2A29-0AA5-C9DD-DD21071F8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53" y="3061272"/>
            <a:ext cx="10908069" cy="4076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9A4476-8BF6-06F0-AF67-781121383B47}"/>
              </a:ext>
            </a:extLst>
          </p:cNvPr>
          <p:cNvSpPr txBox="1"/>
          <p:nvPr/>
        </p:nvSpPr>
        <p:spPr>
          <a:xfrm>
            <a:off x="6227299" y="3897011"/>
            <a:ext cx="644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As rightly pointed out by you the rescale=1./255 will </a:t>
            </a:r>
            <a:r>
              <a:rPr lang="en-US" sz="1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convert the pixels in range [0,255] to range [0,1]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3814D1-57FC-A334-DBBB-36279C92EA8B}"/>
              </a:ext>
            </a:extLst>
          </p:cNvPr>
          <p:cNvSpPr txBox="1"/>
          <p:nvPr/>
        </p:nvSpPr>
        <p:spPr>
          <a:xfrm>
            <a:off x="2534529" y="3899370"/>
            <a:ext cx="3819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Padding is same for not losing data with the filter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A2C369-1373-43E6-853C-F26FD7A7C740}"/>
              </a:ext>
            </a:extLst>
          </p:cNvPr>
          <p:cNvSpPr txBox="1"/>
          <p:nvPr/>
        </p:nvSpPr>
        <p:spPr>
          <a:xfrm>
            <a:off x="5029659" y="4662018"/>
            <a:ext cx="69611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(Rectifier Linear Unit) is one of the activation function. Its formula is </a:t>
            </a:r>
            <a:r>
              <a:rPr lang="en-US" sz="1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max(x,0)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 means if the resultant value coming from node is positive then output would be the same positive value and if it is negative value then output would be zero.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24EAC7-6D55-2C6F-4F83-0F13C1E3F49F}"/>
              </a:ext>
            </a:extLst>
          </p:cNvPr>
          <p:cNvSpPr txBox="1"/>
          <p:nvPr/>
        </p:nvSpPr>
        <p:spPr>
          <a:xfrm>
            <a:off x="1388011" y="5016453"/>
            <a:ext cx="5148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Dropout for overfitting decreasing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ADB8CD-8E57-EB89-E084-8B8112052432}"/>
              </a:ext>
            </a:extLst>
          </p:cNvPr>
          <p:cNvSpPr txBox="1"/>
          <p:nvPr/>
        </p:nvSpPr>
        <p:spPr>
          <a:xfrm>
            <a:off x="1702190" y="5625213"/>
            <a:ext cx="11099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Pooling for down sampling decreasing parameters and features as taking pixels with high information for Faster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6BEC62-FD55-58C7-54A9-3408E3F2EE70}"/>
              </a:ext>
            </a:extLst>
          </p:cNvPr>
          <p:cNvSpPr txBox="1"/>
          <p:nvPr/>
        </p:nvSpPr>
        <p:spPr>
          <a:xfrm>
            <a:off x="4831821" y="6011881"/>
            <a:ext cx="555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Flatten for keeping them in one victor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F8F8BD-5D1B-BB2D-6264-C984BB87903B}"/>
              </a:ext>
            </a:extLst>
          </p:cNvPr>
          <p:cNvSpPr txBox="1"/>
          <p:nvPr/>
        </p:nvSpPr>
        <p:spPr>
          <a:xfrm>
            <a:off x="5606008" y="6488668"/>
            <a:ext cx="5366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Finally, the activation function </a:t>
            </a:r>
            <a:r>
              <a:rPr lang="en-US" sz="1400" dirty="0" err="1">
                <a:solidFill>
                  <a:srgbClr val="C00000"/>
                </a:solidFill>
              </a:rPr>
              <a:t>softmax</a:t>
            </a:r>
            <a:r>
              <a:rPr lang="en-US" sz="1400" dirty="0">
                <a:solidFill>
                  <a:srgbClr val="C00000"/>
                </a:solidFill>
              </a:rPr>
              <a:t> which get the high probability for which class</a:t>
            </a:r>
          </a:p>
        </p:txBody>
      </p:sp>
    </p:spTree>
    <p:extLst>
      <p:ext uri="{BB962C8B-B14F-4D97-AF65-F5344CB8AC3E}">
        <p14:creationId xmlns:p14="http://schemas.microsoft.com/office/powerpoint/2010/main" val="3623892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FA62A46-91B0-18CD-F161-5FC495B7FA80}"/>
              </a:ext>
            </a:extLst>
          </p:cNvPr>
          <p:cNvSpPr txBox="1">
            <a:spLocks/>
          </p:cNvSpPr>
          <p:nvPr/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Methods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467D51-5043-EB24-54FB-C85B81974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434" y="2156880"/>
            <a:ext cx="8814774" cy="8255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ea typeface="+mn-lt"/>
                <a:cs typeface="+mn-lt"/>
              </a:rPr>
              <a:t>CLASSIFICATION USING CNN(followed)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A40674-22FB-F60D-A820-84730194933B}"/>
              </a:ext>
            </a:extLst>
          </p:cNvPr>
          <p:cNvSpPr txBox="1"/>
          <p:nvPr/>
        </p:nvSpPr>
        <p:spPr>
          <a:xfrm>
            <a:off x="1154954" y="2797715"/>
            <a:ext cx="2278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Model summary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6155D4-1122-E1FD-F952-8B7DB7CEC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3249697"/>
            <a:ext cx="5457825" cy="3714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0FE896-7E91-0294-94BE-5B0309BB2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58" y="2963947"/>
            <a:ext cx="5372100" cy="4000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93DF83-4B7A-5136-A21C-0E2923592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866" y="3065031"/>
            <a:ext cx="26098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22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5610F9-999B-7720-3C69-C6135CBDC2E8}"/>
              </a:ext>
            </a:extLst>
          </p:cNvPr>
          <p:cNvSpPr txBox="1">
            <a:spLocks/>
          </p:cNvSpPr>
          <p:nvPr/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Methods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872EB9-A61B-C8A0-CF92-04F0CD376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434" y="2156880"/>
            <a:ext cx="8814774" cy="8255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ea typeface="+mn-lt"/>
                <a:cs typeface="+mn-lt"/>
              </a:rPr>
              <a:t>CLASSIFICATION USING CNN(followed)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492A70-B305-AF3E-90DA-E679F5794024}"/>
              </a:ext>
            </a:extLst>
          </p:cNvPr>
          <p:cNvSpPr txBox="1"/>
          <p:nvPr/>
        </p:nvSpPr>
        <p:spPr>
          <a:xfrm>
            <a:off x="1154954" y="2797715"/>
            <a:ext cx="275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Model accuracy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A1BD41-7148-8D70-23CE-5FC8A54AA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946" y="3216255"/>
            <a:ext cx="6381750" cy="1152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03C40E-0177-1FBA-1B31-EA58E159E45B}"/>
              </a:ext>
            </a:extLst>
          </p:cNvPr>
          <p:cNvSpPr txBox="1"/>
          <p:nvPr/>
        </p:nvSpPr>
        <p:spPr>
          <a:xfrm>
            <a:off x="1307354" y="4258410"/>
            <a:ext cx="275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Plot the result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65D923-0CCA-3F64-C070-45BAAA60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946" y="4750593"/>
            <a:ext cx="3257550" cy="1114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119657-4C89-6A2E-788E-D12927DE3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21" y="4258410"/>
            <a:ext cx="4680805" cy="23841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E593BC-19D4-0479-5613-4182BAF18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8747" y="2137566"/>
            <a:ext cx="2679374" cy="18762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3D6958-21C7-FDF2-95B7-97B7AA0226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1147" y="4419053"/>
            <a:ext cx="2526974" cy="17775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F8F8B3-1D9E-3E69-2202-B5E33608EC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8584" y="2245974"/>
            <a:ext cx="2173259" cy="150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88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29615-E899-A03D-B4EB-B496BBBD8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468" y="2429328"/>
            <a:ext cx="8814774" cy="8255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ea typeface="+mn-lt"/>
                <a:cs typeface="+mn-lt"/>
              </a:rPr>
              <a:t>CLASSIFICATION USING TRANSFER LEARNING</a:t>
            </a:r>
          </a:p>
          <a:p>
            <a:endParaRPr lang="en-US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51482FA-A83A-76BA-0165-7E15967D066F}"/>
              </a:ext>
            </a:extLst>
          </p:cNvPr>
          <p:cNvSpPr txBox="1"/>
          <p:nvPr/>
        </p:nvSpPr>
        <p:spPr>
          <a:xfrm>
            <a:off x="897636" y="2826204"/>
            <a:ext cx="10869930" cy="976549"/>
          </a:xfrm>
          <a:prstGeom prst="rect">
            <a:avLst/>
          </a:prstGeom>
        </p:spPr>
        <p:txBody>
          <a:bodyPr vert="horz" wrap="square" lIns="0" tIns="144145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8770" indent="-306705">
              <a:spcBef>
                <a:spcPts val="1135"/>
              </a:spcBef>
              <a:buClr>
                <a:srgbClr val="903062"/>
              </a:buClr>
              <a:buSzPct val="91666"/>
              <a:buFont typeface="Cambria"/>
              <a:buChar char="◾"/>
              <a:tabLst>
                <a:tab pos="318770" algn="l"/>
                <a:tab pos="319405" algn="l"/>
              </a:tabLst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Transfer learning is a research problem in machine learning that focuses on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storing knowledge gained while solving one problem and applying it to   a  different but related problem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 For example, knowledge gained while learning to 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recognize cars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could be applied when trying to 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recognize trucks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</a:t>
            </a:r>
            <a:endParaRPr lang="en-US" spc="-40" dirty="0">
              <a:solidFill>
                <a:srgbClr val="3C3C3C"/>
              </a:solidFill>
              <a:latin typeface="Trebuchet MS"/>
              <a:cs typeface="Trebuchet MS"/>
            </a:endParaRPr>
          </a:p>
        </p:txBody>
      </p:sp>
      <p:pic>
        <p:nvPicPr>
          <p:cNvPr id="7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D9F4A733-4CAA-28C9-FA01-B699A351B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969196" y="5381940"/>
            <a:ext cx="8523619" cy="126592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FEF0018-C9E6-B178-EDCC-C444593B8CEE}"/>
              </a:ext>
            </a:extLst>
          </p:cNvPr>
          <p:cNvSpPr txBox="1">
            <a:spLocks/>
          </p:cNvSpPr>
          <p:nvPr/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Methods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18BC9E-8740-0071-C567-7176A2747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196" y="4073902"/>
            <a:ext cx="7947171" cy="126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89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87D6BA-5373-10A8-6394-433C4C5915D2}"/>
              </a:ext>
            </a:extLst>
          </p:cNvPr>
          <p:cNvSpPr txBox="1">
            <a:spLocks/>
          </p:cNvSpPr>
          <p:nvPr/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Methods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DFE0D8-BC59-EFCE-7871-D61EB5F9EEE8}"/>
              </a:ext>
            </a:extLst>
          </p:cNvPr>
          <p:cNvSpPr txBox="1">
            <a:spLocks/>
          </p:cNvSpPr>
          <p:nvPr/>
        </p:nvSpPr>
        <p:spPr>
          <a:xfrm>
            <a:off x="534468" y="2429328"/>
            <a:ext cx="8814774" cy="825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ea typeface="+mn-lt"/>
                <a:cs typeface="+mn-lt"/>
              </a:rPr>
              <a:t>CLASSIFICATION USING ResNet152V2</a:t>
            </a:r>
          </a:p>
          <a:p>
            <a:endParaRPr lang="en-US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32495350-6B83-C080-323D-AE42AA313E2E}"/>
              </a:ext>
            </a:extLst>
          </p:cNvPr>
          <p:cNvSpPr txBox="1"/>
          <p:nvPr/>
        </p:nvSpPr>
        <p:spPr>
          <a:xfrm>
            <a:off x="869500" y="2812136"/>
            <a:ext cx="10869930" cy="422552"/>
          </a:xfrm>
          <a:prstGeom prst="rect">
            <a:avLst/>
          </a:prstGeom>
        </p:spPr>
        <p:txBody>
          <a:bodyPr vert="horz" wrap="square" lIns="0" tIns="144145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8770" indent="-306705">
              <a:spcBef>
                <a:spcPts val="1135"/>
              </a:spcBef>
              <a:buClr>
                <a:srgbClr val="903062"/>
              </a:buClr>
              <a:buSzPct val="91666"/>
              <a:buFont typeface="Cambria"/>
              <a:buChar char="◾"/>
              <a:tabLst>
                <a:tab pos="318770" algn="l"/>
                <a:tab pos="319405" algn="l"/>
              </a:tabLst>
            </a:pPr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Dataset </a:t>
            </a:r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E7ABC8-90D5-4416-8625-C8E4CB7C3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3233282"/>
            <a:ext cx="8368874" cy="34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7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7E78A6-5D57-462A-ABBF-D6BD58B9F19B}"/>
              </a:ext>
            </a:extLst>
          </p:cNvPr>
          <p:cNvSpPr txBox="1">
            <a:spLocks/>
          </p:cNvSpPr>
          <p:nvPr/>
        </p:nvSpPr>
        <p:spPr>
          <a:xfrm>
            <a:off x="534468" y="2429328"/>
            <a:ext cx="8814774" cy="825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ea typeface="+mn-lt"/>
                <a:cs typeface="+mn-lt"/>
              </a:rPr>
              <a:t>CLASSIFICATION USING ResNet152V2</a:t>
            </a:r>
          </a:p>
          <a:p>
            <a:endParaRPr lang="en-US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78F8A51-DC8F-E17F-1EAE-8B9CE0D3943F}"/>
              </a:ext>
            </a:extLst>
          </p:cNvPr>
          <p:cNvSpPr txBox="1"/>
          <p:nvPr/>
        </p:nvSpPr>
        <p:spPr>
          <a:xfrm>
            <a:off x="869500" y="2812136"/>
            <a:ext cx="10869930" cy="840615"/>
          </a:xfrm>
          <a:prstGeom prst="rect">
            <a:avLst/>
          </a:prstGeom>
        </p:spPr>
        <p:txBody>
          <a:bodyPr vert="horz" wrap="square" lIns="0" tIns="144145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8770" indent="-306705">
              <a:spcBef>
                <a:spcPts val="1135"/>
              </a:spcBef>
              <a:buClr>
                <a:srgbClr val="903062"/>
              </a:buClr>
              <a:buSzPct val="91666"/>
              <a:buFont typeface="Cambria"/>
              <a:buChar char="◾"/>
              <a:tabLst>
                <a:tab pos="318770" algn="l"/>
                <a:tab pos="319405" algn="l"/>
              </a:tabLst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Uploading data</a:t>
            </a:r>
          </a:p>
          <a:p>
            <a:pPr marL="318770" indent="-306705">
              <a:spcBef>
                <a:spcPts val="1135"/>
              </a:spcBef>
              <a:buClr>
                <a:srgbClr val="903062"/>
              </a:buClr>
              <a:buSzPct val="91666"/>
              <a:buFont typeface="Cambria"/>
              <a:buChar char="◾"/>
              <a:tabLst>
                <a:tab pos="318770" algn="l"/>
                <a:tab pos="319405" algn="l"/>
              </a:tabLst>
            </a:pPr>
            <a:endParaRPr lang="en-US" spc="-40" dirty="0">
              <a:solidFill>
                <a:srgbClr val="3C3C3C"/>
              </a:solidFill>
              <a:latin typeface="Trebuchet MS"/>
              <a:cs typeface="Trebuchet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98F643-BD5C-6525-D402-16E044FBD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36" y="3235549"/>
            <a:ext cx="5939261" cy="3404402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E9A4A223-D4CA-8B47-8912-2BB16A704AD5}"/>
              </a:ext>
            </a:extLst>
          </p:cNvPr>
          <p:cNvSpPr txBox="1"/>
          <p:nvPr/>
        </p:nvSpPr>
        <p:spPr>
          <a:xfrm>
            <a:off x="6639497" y="2840676"/>
            <a:ext cx="5552503" cy="840615"/>
          </a:xfrm>
          <a:prstGeom prst="rect">
            <a:avLst/>
          </a:prstGeom>
        </p:spPr>
        <p:txBody>
          <a:bodyPr vert="horz" wrap="square" lIns="0" tIns="144145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8770" indent="-306705">
              <a:spcBef>
                <a:spcPts val="1135"/>
              </a:spcBef>
              <a:buClr>
                <a:srgbClr val="903062"/>
              </a:buClr>
              <a:buSzPct val="91666"/>
              <a:buFont typeface="Cambria"/>
              <a:buChar char="◾"/>
              <a:tabLst>
                <a:tab pos="318770" algn="l"/>
                <a:tab pos="319405" algn="l"/>
              </a:tabLst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Defining categories</a:t>
            </a:r>
          </a:p>
          <a:p>
            <a:pPr marL="318770" indent="-306705">
              <a:spcBef>
                <a:spcPts val="1135"/>
              </a:spcBef>
              <a:buClr>
                <a:srgbClr val="903062"/>
              </a:buClr>
              <a:buSzPct val="91666"/>
              <a:buFont typeface="Cambria"/>
              <a:buChar char="◾"/>
              <a:tabLst>
                <a:tab pos="318770" algn="l"/>
                <a:tab pos="319405" algn="l"/>
              </a:tabLst>
            </a:pPr>
            <a:endParaRPr lang="en-US" spc="-40" dirty="0">
              <a:solidFill>
                <a:srgbClr val="3C3C3C"/>
              </a:solidFill>
              <a:latin typeface="Trebuchet MS"/>
              <a:cs typeface="Trebuchet M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666B35-6BE4-4772-5231-F17329596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897" y="3427129"/>
            <a:ext cx="5355103" cy="321282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268DCFA-4CDC-6229-E5FD-7CA9B64F10E9}"/>
              </a:ext>
            </a:extLst>
          </p:cNvPr>
          <p:cNvSpPr txBox="1">
            <a:spLocks/>
          </p:cNvSpPr>
          <p:nvPr/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Methods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27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6A46F60-A883-B589-16A3-85A8C741D90E}"/>
              </a:ext>
            </a:extLst>
          </p:cNvPr>
          <p:cNvSpPr txBox="1">
            <a:spLocks/>
          </p:cNvSpPr>
          <p:nvPr/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Methods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B42865-F4DC-0EFA-1297-6A0B6712E0D7}"/>
              </a:ext>
            </a:extLst>
          </p:cNvPr>
          <p:cNvSpPr txBox="1">
            <a:spLocks/>
          </p:cNvSpPr>
          <p:nvPr/>
        </p:nvSpPr>
        <p:spPr>
          <a:xfrm>
            <a:off x="534468" y="2429328"/>
            <a:ext cx="8814774" cy="825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ea typeface="+mn-lt"/>
                <a:cs typeface="+mn-lt"/>
              </a:rPr>
              <a:t>CLASSIFICATION USING ResNet152V2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44895F-2F7E-E445-36D3-8657A4582183}"/>
              </a:ext>
            </a:extLst>
          </p:cNvPr>
          <p:cNvSpPr txBox="1"/>
          <p:nvPr/>
        </p:nvSpPr>
        <p:spPr>
          <a:xfrm>
            <a:off x="1154954" y="3070163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8770" indent="-306705">
              <a:spcBef>
                <a:spcPts val="1135"/>
              </a:spcBef>
              <a:buClr>
                <a:srgbClr val="903062"/>
              </a:buClr>
              <a:buSzPct val="91666"/>
              <a:buFont typeface="Cambria"/>
              <a:buChar char="◾"/>
              <a:tabLst>
                <a:tab pos="318770" algn="l"/>
                <a:tab pos="319405" algn="l"/>
              </a:tabLst>
            </a:pPr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Train and validation</a:t>
            </a:r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CA5FBE-ED8F-E48A-7598-ADB5648C1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3603172"/>
            <a:ext cx="6915150" cy="2114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06DD36-5186-48B4-DB93-532A2A2574E6}"/>
              </a:ext>
            </a:extLst>
          </p:cNvPr>
          <p:cNvSpPr txBox="1"/>
          <p:nvPr/>
        </p:nvSpPr>
        <p:spPr>
          <a:xfrm>
            <a:off x="6671648" y="3567921"/>
            <a:ext cx="4642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1.Initialize an empty list called 'train’.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2.Iterate over each category in the 'CATEGORIES' list.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3.Inside the category loop, iterate over each file in the corresponding directory using </a:t>
            </a:r>
            <a:r>
              <a:rPr lang="en-US" sz="1200" b="1" dirty="0" err="1">
                <a:solidFill>
                  <a:srgbClr val="FF0000"/>
                </a:solidFill>
              </a:rPr>
              <a:t>os.listdir</a:t>
            </a:r>
            <a:r>
              <a:rPr lang="en-US" sz="12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9B3D3-63C5-A4AA-8929-C15FFB709C8D}"/>
              </a:ext>
            </a:extLst>
          </p:cNvPr>
          <p:cNvSpPr txBox="1"/>
          <p:nvPr/>
        </p:nvSpPr>
        <p:spPr>
          <a:xfrm>
            <a:off x="5679875" y="4886725"/>
            <a:ext cx="6625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4.Append this list to the 'train' list.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5.After the loops finish, convert the 'train' list into a pandas </a:t>
            </a:r>
            <a:r>
              <a:rPr lang="en-US" sz="1200" b="1" dirty="0" err="1">
                <a:solidFill>
                  <a:srgbClr val="FF0000"/>
                </a:solidFill>
              </a:rPr>
              <a:t>DataFrame</a:t>
            </a:r>
            <a:r>
              <a:rPr lang="en-US" sz="1200" b="1" dirty="0">
                <a:solidFill>
                  <a:srgbClr val="FF0000"/>
                </a:solidFill>
              </a:rPr>
              <a:t> with three columns: 'file', '</a:t>
            </a:r>
            <a:r>
              <a:rPr lang="en-US" sz="1200" b="1" dirty="0" err="1">
                <a:solidFill>
                  <a:srgbClr val="FF0000"/>
                </a:solidFill>
              </a:rPr>
              <a:t>category_id</a:t>
            </a:r>
            <a:r>
              <a:rPr lang="en-US" sz="1200" b="1" dirty="0">
                <a:solidFill>
                  <a:srgbClr val="FF0000"/>
                </a:solidFill>
              </a:rPr>
              <a:t>', and 'category’.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6.Finally, retrieve the shape of the </a:t>
            </a:r>
            <a:r>
              <a:rPr lang="en-US" sz="1200" b="1" dirty="0" err="1">
                <a:solidFill>
                  <a:srgbClr val="FF0000"/>
                </a:solidFill>
              </a:rPr>
              <a:t>DataFrame</a:t>
            </a:r>
            <a:r>
              <a:rPr lang="en-US" sz="1200" b="1" dirty="0">
                <a:solidFill>
                  <a:srgbClr val="FF0000"/>
                </a:solidFill>
              </a:rPr>
              <a:t> using the .shape attribute.</a:t>
            </a:r>
          </a:p>
        </p:txBody>
      </p:sp>
    </p:spTree>
    <p:extLst>
      <p:ext uri="{BB962C8B-B14F-4D97-AF65-F5344CB8AC3E}">
        <p14:creationId xmlns:p14="http://schemas.microsoft.com/office/powerpoint/2010/main" val="3271154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944C36-4B34-EF96-07C8-AE2F1094AF74}"/>
              </a:ext>
            </a:extLst>
          </p:cNvPr>
          <p:cNvSpPr txBox="1">
            <a:spLocks/>
          </p:cNvSpPr>
          <p:nvPr/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Methods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9E212C-082E-3361-9D98-26F85E3D50F4}"/>
              </a:ext>
            </a:extLst>
          </p:cNvPr>
          <p:cNvSpPr txBox="1">
            <a:spLocks/>
          </p:cNvSpPr>
          <p:nvPr/>
        </p:nvSpPr>
        <p:spPr>
          <a:xfrm>
            <a:off x="534468" y="2429328"/>
            <a:ext cx="8814774" cy="825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ea typeface="+mn-lt"/>
                <a:cs typeface="+mn-lt"/>
              </a:rPr>
              <a:t>CLASSIFICATION USING ResNet152V2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64580-1A84-E657-5A6A-991C075C44CA}"/>
              </a:ext>
            </a:extLst>
          </p:cNvPr>
          <p:cNvSpPr txBox="1"/>
          <p:nvPr/>
        </p:nvSpPr>
        <p:spPr>
          <a:xfrm>
            <a:off x="1154954" y="3070163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8770" indent="-306705">
              <a:spcBef>
                <a:spcPts val="1135"/>
              </a:spcBef>
              <a:buClr>
                <a:srgbClr val="903062"/>
              </a:buClr>
              <a:buSzPct val="91666"/>
              <a:buFont typeface="Cambria"/>
              <a:buChar char="◾"/>
              <a:tabLst>
                <a:tab pos="318770" algn="l"/>
                <a:tab pos="319405" algn="l"/>
              </a:tabLst>
            </a:pPr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Train and validation</a:t>
            </a:r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2B412-89CB-9453-91D7-E232CFB40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3603172"/>
            <a:ext cx="4014044" cy="1123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368BCC-F50F-BCDE-AC8A-556E6CC9B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4" y="4890799"/>
            <a:ext cx="7696200" cy="14311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F7F4A5-AA57-FF5C-83CB-38276955F0A0}"/>
              </a:ext>
            </a:extLst>
          </p:cNvPr>
          <p:cNvSpPr txBox="1"/>
          <p:nvPr/>
        </p:nvSpPr>
        <p:spPr>
          <a:xfrm>
            <a:off x="4963391" y="3227813"/>
            <a:ext cx="41078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1. It returns a new </a:t>
            </a:r>
            <a:r>
              <a:rPr lang="en-US" sz="1200" b="1" dirty="0" err="1">
                <a:solidFill>
                  <a:srgbClr val="FF0000"/>
                </a:solidFill>
              </a:rPr>
              <a:t>DataFrame</a:t>
            </a:r>
            <a:r>
              <a:rPr lang="en-US" sz="1200" b="1" dirty="0">
                <a:solidFill>
                  <a:srgbClr val="FF0000"/>
                </a:solidFill>
              </a:rPr>
              <a:t> with the shuffled rows. The frac=1 parameter indicates that the entire </a:t>
            </a:r>
            <a:r>
              <a:rPr lang="en-US" sz="1200" b="1" dirty="0" err="1">
                <a:solidFill>
                  <a:srgbClr val="FF0000"/>
                </a:solidFill>
              </a:rPr>
              <a:t>DataFrame</a:t>
            </a:r>
            <a:r>
              <a:rPr lang="en-US" sz="1200" b="1" dirty="0">
                <a:solidFill>
                  <a:srgbClr val="FF0000"/>
                </a:solidFill>
              </a:rPr>
              <a:t> should be included in the sample,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2. creates a new </a:t>
            </a:r>
            <a:r>
              <a:rPr lang="en-US" sz="1200" b="1" dirty="0" err="1">
                <a:solidFill>
                  <a:srgbClr val="FF0000"/>
                </a:solidFill>
              </a:rPr>
              <a:t>DataFrame</a:t>
            </a:r>
            <a:r>
              <a:rPr lang="en-US" sz="1200" b="1" dirty="0">
                <a:solidFill>
                  <a:srgbClr val="FF0000"/>
                </a:solidFill>
              </a:rPr>
              <a:t> X by removing the '</a:t>
            </a:r>
            <a:r>
              <a:rPr lang="en-US" sz="1200" b="1" dirty="0" err="1">
                <a:solidFill>
                  <a:srgbClr val="FF0000"/>
                </a:solidFill>
              </a:rPr>
              <a:t>category_id</a:t>
            </a:r>
            <a:r>
              <a:rPr lang="en-US" sz="1200" b="1" dirty="0">
                <a:solidFill>
                  <a:srgbClr val="FF0000"/>
                </a:solidFill>
              </a:rPr>
              <a:t>' column from the train </a:t>
            </a:r>
            <a:r>
              <a:rPr lang="en-US" sz="1200" b="1" dirty="0" err="1">
                <a:solidFill>
                  <a:srgbClr val="FF0000"/>
                </a:solidFill>
              </a:rPr>
              <a:t>DataFrame</a:t>
            </a:r>
            <a:endParaRPr lang="en-US" sz="1200" b="1" dirty="0">
              <a:solidFill>
                <a:srgbClr val="FF0000"/>
              </a:solidFill>
            </a:endParaRPr>
          </a:p>
          <a:p>
            <a:r>
              <a:rPr lang="en-US" sz="1200" b="1" dirty="0">
                <a:solidFill>
                  <a:srgbClr val="FF0000"/>
                </a:solidFill>
              </a:rPr>
              <a:t>3. assigns the '</a:t>
            </a:r>
            <a:r>
              <a:rPr lang="en-US" sz="1200" b="1" dirty="0" err="1">
                <a:solidFill>
                  <a:srgbClr val="FF0000"/>
                </a:solidFill>
              </a:rPr>
              <a:t>category_id</a:t>
            </a:r>
            <a:r>
              <a:rPr lang="en-US" sz="1200" b="1" dirty="0">
                <a:solidFill>
                  <a:srgbClr val="FF0000"/>
                </a:solidFill>
              </a:rPr>
              <a:t>' column from the train </a:t>
            </a:r>
            <a:r>
              <a:rPr lang="en-US" sz="1200" b="1" dirty="0" err="1">
                <a:solidFill>
                  <a:srgbClr val="FF0000"/>
                </a:solidFill>
              </a:rPr>
              <a:t>DataFrame</a:t>
            </a:r>
            <a:r>
              <a:rPr lang="en-US" sz="1200" b="1" dirty="0">
                <a:solidFill>
                  <a:srgbClr val="FF0000"/>
                </a:solidFill>
              </a:rPr>
              <a:t> to the variable 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46CBE2-8ACC-305E-9CE5-E471E92BC1AD}"/>
              </a:ext>
            </a:extLst>
          </p:cNvPr>
          <p:cNvSpPr txBox="1"/>
          <p:nvPr/>
        </p:nvSpPr>
        <p:spPr>
          <a:xfrm>
            <a:off x="9071283" y="3227813"/>
            <a:ext cx="3086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rgbClr val="FF0000"/>
                </a:solidFill>
                <a:effectLst/>
                <a:latin typeface="Söhne"/>
              </a:rPr>
              <a:t>4. to split the data into training and validation sets.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5. specifies that 20% of the data should be allocated for the validation set, while the remaining 80% will be used for training.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EC2AB8-9F0F-18DE-E3B5-EFA0B5004E08}"/>
              </a:ext>
            </a:extLst>
          </p:cNvPr>
          <p:cNvSpPr txBox="1"/>
          <p:nvPr/>
        </p:nvSpPr>
        <p:spPr>
          <a:xfrm>
            <a:off x="9090336" y="4441797"/>
            <a:ext cx="25556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</a:rPr>
              <a:t>x_train</a:t>
            </a:r>
            <a:r>
              <a:rPr lang="en-US" sz="1200" b="1" dirty="0">
                <a:solidFill>
                  <a:srgbClr val="FF0000"/>
                </a:solidFill>
              </a:rPr>
              <a:t>: The training set of input features.</a:t>
            </a:r>
          </a:p>
          <a:p>
            <a:r>
              <a:rPr lang="en-US" sz="1200" b="1" dirty="0" err="1">
                <a:solidFill>
                  <a:srgbClr val="FF0000"/>
                </a:solidFill>
              </a:rPr>
              <a:t>x_valid</a:t>
            </a:r>
            <a:r>
              <a:rPr lang="en-US" sz="1200" b="1" dirty="0">
                <a:solidFill>
                  <a:srgbClr val="FF0000"/>
                </a:solidFill>
              </a:rPr>
              <a:t>: The validation set of input features.</a:t>
            </a:r>
          </a:p>
          <a:p>
            <a:r>
              <a:rPr lang="en-US" sz="1200" b="1" dirty="0" err="1">
                <a:solidFill>
                  <a:srgbClr val="FF0000"/>
                </a:solidFill>
              </a:rPr>
              <a:t>y_train</a:t>
            </a:r>
            <a:r>
              <a:rPr lang="en-US" sz="1200" b="1" dirty="0">
                <a:solidFill>
                  <a:srgbClr val="FF0000"/>
                </a:solidFill>
              </a:rPr>
              <a:t>: The training set of target labels.</a:t>
            </a:r>
          </a:p>
          <a:p>
            <a:r>
              <a:rPr lang="en-US" sz="1200" b="1" dirty="0" err="1">
                <a:solidFill>
                  <a:srgbClr val="FF0000"/>
                </a:solidFill>
              </a:rPr>
              <a:t>y_valid</a:t>
            </a:r>
            <a:r>
              <a:rPr lang="en-US" sz="1200" b="1" dirty="0">
                <a:solidFill>
                  <a:srgbClr val="FF0000"/>
                </a:solidFill>
              </a:rPr>
              <a:t>: The validation set of target labels.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C49BC0-E05C-0C66-4046-5D910A7565EA}"/>
              </a:ext>
            </a:extLst>
          </p:cNvPr>
          <p:cNvSpPr txBox="1"/>
          <p:nvPr/>
        </p:nvSpPr>
        <p:spPr>
          <a:xfrm>
            <a:off x="5535659" y="5147556"/>
            <a:ext cx="3504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6. concatenating two data frames, </a:t>
            </a:r>
            <a:r>
              <a:rPr lang="en-US" sz="1200" b="1" dirty="0" err="1">
                <a:solidFill>
                  <a:srgbClr val="FF0000"/>
                </a:solidFill>
              </a:rPr>
              <a:t>x_train</a:t>
            </a:r>
            <a:r>
              <a:rPr lang="en-US" sz="1200" b="1" dirty="0">
                <a:solidFill>
                  <a:srgbClr val="FF0000"/>
                </a:solidFill>
              </a:rPr>
              <a:t> and </a:t>
            </a:r>
            <a:r>
              <a:rPr lang="en-US" sz="1200" b="1" dirty="0" err="1">
                <a:solidFill>
                  <a:srgbClr val="FF0000"/>
                </a:solidFill>
              </a:rPr>
              <a:t>y_train</a:t>
            </a:r>
            <a:r>
              <a:rPr lang="en-US" sz="1200" b="1" dirty="0">
                <a:solidFill>
                  <a:srgbClr val="FF0000"/>
                </a:solidFill>
              </a:rPr>
              <a:t>, along the columns (axis=1) to create a new data frame called train. 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7. concatenating </a:t>
            </a:r>
            <a:r>
              <a:rPr lang="en-US" sz="1200" b="1" dirty="0" err="1">
                <a:solidFill>
                  <a:srgbClr val="FF0000"/>
                </a:solidFill>
              </a:rPr>
              <a:t>x_valid</a:t>
            </a:r>
            <a:r>
              <a:rPr lang="en-US" sz="1200" b="1" dirty="0">
                <a:solidFill>
                  <a:srgbClr val="FF0000"/>
                </a:solidFill>
              </a:rPr>
              <a:t> and </a:t>
            </a:r>
            <a:r>
              <a:rPr lang="en-US" sz="1200" b="1" dirty="0" err="1">
                <a:solidFill>
                  <a:srgbClr val="FF0000"/>
                </a:solidFill>
              </a:rPr>
              <a:t>y_valid</a:t>
            </a:r>
            <a:r>
              <a:rPr lang="en-US" sz="1200" b="1" dirty="0">
                <a:solidFill>
                  <a:srgbClr val="FF0000"/>
                </a:solidFill>
              </a:rPr>
              <a:t> along the columns (axis=1) to create a new data frame called validation.</a:t>
            </a:r>
          </a:p>
        </p:txBody>
      </p:sp>
    </p:spTree>
    <p:extLst>
      <p:ext uri="{BB962C8B-B14F-4D97-AF65-F5344CB8AC3E}">
        <p14:creationId xmlns:p14="http://schemas.microsoft.com/office/powerpoint/2010/main" val="3979645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D3D6E-3520-D5AF-378F-56A19AA9E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ea typeface="+mj-lt"/>
                <a:cs typeface="+mj-lt"/>
              </a:rPr>
              <a:t>Overview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9AFBD-B923-23DE-F87C-F515FA6A1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buAutoNum type="romanUcPeriod"/>
            </a:pPr>
            <a:r>
              <a:rPr lang="en-US" sz="3200" dirty="0">
                <a:ea typeface="+mn-lt"/>
                <a:cs typeface="+mn-lt"/>
              </a:rPr>
              <a:t>Abstract</a:t>
            </a:r>
          </a:p>
          <a:p>
            <a:pPr>
              <a:buAutoNum type="romanUcPeriod"/>
            </a:pPr>
            <a:r>
              <a:rPr lang="en-US" sz="3200" dirty="0">
                <a:ea typeface="+mn-lt"/>
                <a:cs typeface="+mn-lt"/>
              </a:rPr>
              <a:t>Introduction and definition</a:t>
            </a:r>
          </a:p>
          <a:p>
            <a:pPr>
              <a:buAutoNum type="romanUcPeriod"/>
            </a:pPr>
            <a:r>
              <a:rPr lang="en-US" sz="3200" dirty="0">
                <a:ea typeface="+mn-lt"/>
                <a:cs typeface="+mn-lt"/>
              </a:rPr>
              <a:t>Why Alzheimer’s Disease</a:t>
            </a:r>
          </a:p>
          <a:p>
            <a:pPr>
              <a:buAutoNum type="romanUcPeriod"/>
            </a:pPr>
            <a:r>
              <a:rPr lang="en-US" sz="3200" dirty="0">
                <a:ea typeface="+mn-lt"/>
                <a:cs typeface="+mn-lt"/>
              </a:rPr>
              <a:t>Problem and solution​</a:t>
            </a:r>
          </a:p>
          <a:p>
            <a:pPr>
              <a:buAutoNum type="romanUcPeriod"/>
            </a:pPr>
            <a:r>
              <a:rPr lang="en-US" sz="3200" dirty="0">
                <a:ea typeface="+mn-lt"/>
                <a:cs typeface="+mn-lt"/>
              </a:rPr>
              <a:t>Dataset</a:t>
            </a:r>
          </a:p>
          <a:p>
            <a:pPr>
              <a:buAutoNum type="romanUcPeriod"/>
            </a:pPr>
            <a:r>
              <a:rPr lang="en-US" sz="3200" dirty="0">
                <a:ea typeface="+mn-lt"/>
                <a:cs typeface="+mn-lt"/>
              </a:rPr>
              <a:t>Methods </a:t>
            </a:r>
          </a:p>
          <a:p>
            <a:pPr>
              <a:buAutoNum type="romanUcPeriod"/>
            </a:pPr>
            <a:r>
              <a:rPr lang="en-US" sz="3200" dirty="0">
                <a:ea typeface="+mn-lt"/>
                <a:cs typeface="+mn-lt"/>
              </a:rPr>
              <a:t> Results </a:t>
            </a:r>
          </a:p>
          <a:p>
            <a:pPr>
              <a:buAutoNum type="romanUcPeriod"/>
            </a:pPr>
            <a:r>
              <a:rPr lang="en-US" sz="3200" dirty="0">
                <a:ea typeface="+mn-lt"/>
                <a:cs typeface="+mn-lt"/>
              </a:rPr>
              <a:t>Future Extension</a:t>
            </a:r>
          </a:p>
        </p:txBody>
      </p:sp>
    </p:spTree>
    <p:extLst>
      <p:ext uri="{BB962C8B-B14F-4D97-AF65-F5344CB8AC3E}">
        <p14:creationId xmlns:p14="http://schemas.microsoft.com/office/powerpoint/2010/main" val="2190577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9A5EF5B-37E3-E656-1681-576EAC15A1A8}"/>
              </a:ext>
            </a:extLst>
          </p:cNvPr>
          <p:cNvSpPr txBox="1">
            <a:spLocks/>
          </p:cNvSpPr>
          <p:nvPr/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Methods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4680F5-6924-94CC-B216-31DAF728BBB6}"/>
              </a:ext>
            </a:extLst>
          </p:cNvPr>
          <p:cNvSpPr txBox="1">
            <a:spLocks/>
          </p:cNvSpPr>
          <p:nvPr/>
        </p:nvSpPr>
        <p:spPr>
          <a:xfrm>
            <a:off x="534468" y="2429328"/>
            <a:ext cx="8814774" cy="825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ea typeface="+mn-lt"/>
                <a:cs typeface="+mn-lt"/>
              </a:rPr>
              <a:t>CLASSIFICATION USING ResNet152V2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C4D57-23D6-ED13-6EB4-B41DE3F62C83}"/>
              </a:ext>
            </a:extLst>
          </p:cNvPr>
          <p:cNvSpPr txBox="1"/>
          <p:nvPr/>
        </p:nvSpPr>
        <p:spPr>
          <a:xfrm>
            <a:off x="1154954" y="3070163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8770" indent="-306705">
              <a:spcBef>
                <a:spcPts val="1135"/>
              </a:spcBef>
              <a:buClr>
                <a:srgbClr val="903062"/>
              </a:buClr>
              <a:buSzPct val="91666"/>
              <a:buFont typeface="Cambria"/>
              <a:buChar char="◾"/>
              <a:tabLst>
                <a:tab pos="318770" algn="l"/>
                <a:tab pos="319405" algn="l"/>
              </a:tabLst>
            </a:pPr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Train and validation</a:t>
            </a:r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5294DF-A035-7204-A086-8902F4585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3518598"/>
            <a:ext cx="4267200" cy="18693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372818-A2D6-E916-6B36-235252DC962A}"/>
              </a:ext>
            </a:extLst>
          </p:cNvPr>
          <p:cNvSpPr txBox="1"/>
          <p:nvPr/>
        </p:nvSpPr>
        <p:spPr>
          <a:xfrm>
            <a:off x="6850966" y="3145160"/>
            <a:ext cx="36294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FF0000"/>
                </a:solidFill>
              </a:rPr>
              <a:t>resets the index of the train data frame. By default, the index values will be assigned as a new column called 'index’.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FF0000"/>
                </a:solidFill>
              </a:rPr>
              <a:t>drops the 'index' column from the train data frame.as the old index values are retained as a new column. Since the 'index' column is no longer needed.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FF0000"/>
                </a:solidFill>
              </a:rPr>
              <a:t>Same in validation 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FF0000"/>
                </a:solidFill>
              </a:rPr>
              <a:t>The purpose of dropping the index is often to remove any unwanted index columns or to reassign a new continuous index to the data frame.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FF0000"/>
                </a:solidFill>
              </a:rPr>
              <a:t>Print used to display the resulting shapes of the modified data frames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F7EBD0-8D9A-8567-ACB8-C20756E0C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4" y="5493807"/>
            <a:ext cx="11049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73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CF3CC6-6481-718D-945A-7596A16AB232}"/>
              </a:ext>
            </a:extLst>
          </p:cNvPr>
          <p:cNvSpPr txBox="1">
            <a:spLocks/>
          </p:cNvSpPr>
          <p:nvPr/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Methods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55430C-0A95-FA07-C068-95FDE2643D80}"/>
              </a:ext>
            </a:extLst>
          </p:cNvPr>
          <p:cNvSpPr txBox="1">
            <a:spLocks/>
          </p:cNvSpPr>
          <p:nvPr/>
        </p:nvSpPr>
        <p:spPr>
          <a:xfrm>
            <a:off x="534468" y="2429328"/>
            <a:ext cx="8814774" cy="825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ea typeface="+mn-lt"/>
                <a:cs typeface="+mn-lt"/>
              </a:rPr>
              <a:t>CLASSIFICATION USING ResNet152V2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D84C7-9A4E-EF5F-575D-1C6EEFD1602E}"/>
              </a:ext>
            </a:extLst>
          </p:cNvPr>
          <p:cNvSpPr txBox="1"/>
          <p:nvPr/>
        </p:nvSpPr>
        <p:spPr>
          <a:xfrm>
            <a:off x="1154954" y="3070163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8770" indent="-306705">
              <a:spcBef>
                <a:spcPts val="1135"/>
              </a:spcBef>
              <a:buClr>
                <a:srgbClr val="903062"/>
              </a:buClr>
              <a:buSzPct val="91666"/>
              <a:buFont typeface="Cambria"/>
              <a:buChar char="◾"/>
              <a:tabLst>
                <a:tab pos="318770" algn="l"/>
                <a:tab pos="319405" algn="l"/>
              </a:tabLst>
            </a:pPr>
            <a:r>
              <a:rPr lang="en-US">
                <a:solidFill>
                  <a:srgbClr val="4D5156"/>
                </a:solidFill>
                <a:latin typeface="arial" panose="020B0604020202020204" pitchFamily="34" charset="0"/>
              </a:rPr>
              <a:t>Demonstrating Example Images</a:t>
            </a:r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01AF14-830A-30C5-4728-EFBC5DE21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23" y="3439495"/>
            <a:ext cx="4524731" cy="1238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6C7995-CCFD-8C4A-9348-35E8297334DD}"/>
              </a:ext>
            </a:extLst>
          </p:cNvPr>
          <p:cNvSpPr txBox="1"/>
          <p:nvPr/>
        </p:nvSpPr>
        <p:spPr>
          <a:xfrm>
            <a:off x="2409029" y="4135553"/>
            <a:ext cx="3235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Function to read the image and returns the converted image array.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B6B7B9-1C1C-31AF-6BB5-E8CE0AA55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599" y="3254828"/>
            <a:ext cx="6425481" cy="31583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8745E4-24AA-12B8-19CA-2A49E5526E29}"/>
              </a:ext>
            </a:extLst>
          </p:cNvPr>
          <p:cNvSpPr txBox="1"/>
          <p:nvPr/>
        </p:nvSpPr>
        <p:spPr>
          <a:xfrm>
            <a:off x="9969728" y="3254827"/>
            <a:ext cx="1997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plotting a grid of images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04B4E6-3A38-A57F-16F8-BE63EC9C0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954" y="4551052"/>
            <a:ext cx="4380706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87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37FBB2-4065-514E-E713-8A3975F19460}"/>
              </a:ext>
            </a:extLst>
          </p:cNvPr>
          <p:cNvSpPr txBox="1">
            <a:spLocks/>
          </p:cNvSpPr>
          <p:nvPr/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Methods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B215C8-2997-92D5-AD81-F75ED983155B}"/>
              </a:ext>
            </a:extLst>
          </p:cNvPr>
          <p:cNvSpPr txBox="1">
            <a:spLocks/>
          </p:cNvSpPr>
          <p:nvPr/>
        </p:nvSpPr>
        <p:spPr>
          <a:xfrm>
            <a:off x="534468" y="2429328"/>
            <a:ext cx="8814774" cy="825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ea typeface="+mn-lt"/>
                <a:cs typeface="+mn-lt"/>
              </a:rPr>
              <a:t>CLASSIFICATION USING ResNet152V2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07D5F0-AD96-370F-0C4A-823CDD47EAE4}"/>
              </a:ext>
            </a:extLst>
          </p:cNvPr>
          <p:cNvSpPr txBox="1"/>
          <p:nvPr/>
        </p:nvSpPr>
        <p:spPr>
          <a:xfrm>
            <a:off x="1154954" y="3070163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8770" indent="-306705">
              <a:spcBef>
                <a:spcPts val="1135"/>
              </a:spcBef>
              <a:buClr>
                <a:srgbClr val="903062"/>
              </a:buClr>
              <a:buSzPct val="91666"/>
              <a:buFont typeface="Cambria"/>
              <a:buChar char="◾"/>
              <a:tabLst>
                <a:tab pos="318770" algn="l"/>
                <a:tab pos="319405" algn="l"/>
              </a:tabLst>
            </a:pPr>
            <a:r>
              <a:rPr 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Keras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Image </a:t>
            </a:r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D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ata </a:t>
            </a:r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G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enerator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5A1002-F89D-E3B0-663C-245305F12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68" y="3603173"/>
            <a:ext cx="5108090" cy="28335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F537A6-1998-1951-B403-137FAAA36C30}"/>
              </a:ext>
            </a:extLst>
          </p:cNvPr>
          <p:cNvSpPr txBox="1"/>
          <p:nvPr/>
        </p:nvSpPr>
        <p:spPr>
          <a:xfrm>
            <a:off x="5642558" y="3418507"/>
            <a:ext cx="609834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FF0000"/>
                </a:solidFill>
              </a:rPr>
              <a:t>sets up data generators for training and validation 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FF0000"/>
                </a:solidFill>
              </a:rPr>
              <a:t>The rescale parameter is set to 1./255 to normalize the pixel values of the images between 0 and 1.</a:t>
            </a:r>
          </a:p>
          <a:p>
            <a:pPr marL="228600" indent="-228600">
              <a:buAutoNum type="arabicPeriod"/>
            </a:pPr>
            <a:r>
              <a:rPr lang="en-US" sz="1200" b="1" dirty="0" err="1">
                <a:solidFill>
                  <a:srgbClr val="FF0000"/>
                </a:solidFill>
              </a:rPr>
              <a:t>dataframe</a:t>
            </a:r>
            <a:r>
              <a:rPr lang="en-US" sz="1200" b="1" dirty="0">
                <a:solidFill>
                  <a:srgbClr val="FF0000"/>
                </a:solidFill>
              </a:rPr>
              <a:t> parameter is set to the train </a:t>
            </a:r>
            <a:r>
              <a:rPr lang="en-US" sz="1200" b="1" dirty="0" err="1">
                <a:solidFill>
                  <a:srgbClr val="FF0000"/>
                </a:solidFill>
              </a:rPr>
              <a:t>DataFrame</a:t>
            </a:r>
            <a:r>
              <a:rPr lang="en-US" sz="1200" b="1" dirty="0">
                <a:solidFill>
                  <a:srgbClr val="FF0000"/>
                </a:solidFill>
              </a:rPr>
              <a:t>, which contains the file paths and category labels of the training data.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FF0000"/>
                </a:solidFill>
              </a:rPr>
              <a:t>The directory parameter specifies the directory where the image files are located.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FF0000"/>
                </a:solidFill>
              </a:rPr>
              <a:t>The </a:t>
            </a:r>
            <a:r>
              <a:rPr lang="en-US" sz="1200" b="1" dirty="0" err="1">
                <a:solidFill>
                  <a:srgbClr val="FF0000"/>
                </a:solidFill>
              </a:rPr>
              <a:t>x_col</a:t>
            </a:r>
            <a:r>
              <a:rPr lang="en-US" sz="1200" b="1" dirty="0">
                <a:solidFill>
                  <a:srgbClr val="FF0000"/>
                </a:solidFill>
              </a:rPr>
              <a:t> parameter is set to "file", indicating the column in the train </a:t>
            </a:r>
            <a:r>
              <a:rPr lang="en-US" sz="1200" b="1" dirty="0" err="1">
                <a:solidFill>
                  <a:srgbClr val="FF0000"/>
                </a:solidFill>
              </a:rPr>
              <a:t>DataFrame</a:t>
            </a:r>
            <a:r>
              <a:rPr lang="en-US" sz="1200" b="1" dirty="0">
                <a:solidFill>
                  <a:srgbClr val="FF0000"/>
                </a:solidFill>
              </a:rPr>
              <a:t> that contains the file paths.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FF0000"/>
                </a:solidFill>
              </a:rPr>
              <a:t>The </a:t>
            </a:r>
            <a:r>
              <a:rPr lang="en-US" sz="1200" b="1" dirty="0" err="1">
                <a:solidFill>
                  <a:srgbClr val="FF0000"/>
                </a:solidFill>
              </a:rPr>
              <a:t>y_col</a:t>
            </a:r>
            <a:r>
              <a:rPr lang="en-US" sz="1200" b="1" dirty="0">
                <a:solidFill>
                  <a:srgbClr val="FF0000"/>
                </a:solidFill>
              </a:rPr>
              <a:t> parameter is set to "category", indicating the column in the train </a:t>
            </a:r>
            <a:r>
              <a:rPr lang="en-US" sz="1200" b="1" dirty="0" err="1">
                <a:solidFill>
                  <a:srgbClr val="FF0000"/>
                </a:solidFill>
              </a:rPr>
              <a:t>DataFrame</a:t>
            </a:r>
            <a:r>
              <a:rPr lang="en-US" sz="1200" b="1" dirty="0">
                <a:solidFill>
                  <a:srgbClr val="FF0000"/>
                </a:solidFill>
              </a:rPr>
              <a:t> that contains the category labels.</a:t>
            </a:r>
          </a:p>
          <a:p>
            <a:pPr marL="228600" indent="-228600">
              <a:buAutoNum type="arabicPeriod"/>
            </a:pPr>
            <a:r>
              <a:rPr lang="en-US" sz="1200" b="1" dirty="0" err="1">
                <a:solidFill>
                  <a:srgbClr val="FF0000"/>
                </a:solidFill>
              </a:rPr>
              <a:t>batch_size</a:t>
            </a:r>
            <a:r>
              <a:rPr lang="en-US" sz="1200" b="1" dirty="0">
                <a:solidFill>
                  <a:srgbClr val="FF0000"/>
                </a:solidFill>
              </a:rPr>
              <a:t> parameter is set to 32 indicating the number of samples in each batch. 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FF0000"/>
                </a:solidFill>
              </a:rPr>
              <a:t>seed  he random seed for data shuffling and transformations . shuffle is set to True, as the training data should be shuffled. </a:t>
            </a:r>
            <a:r>
              <a:rPr lang="en-US" sz="1200" b="1" dirty="0" err="1">
                <a:solidFill>
                  <a:srgbClr val="FF0000"/>
                </a:solidFill>
              </a:rPr>
              <a:t>target_size</a:t>
            </a:r>
            <a:r>
              <a:rPr lang="en-US" sz="1200" b="1" dirty="0">
                <a:solidFill>
                  <a:srgbClr val="FF0000"/>
                </a:solidFill>
              </a:rPr>
              <a:t> , the desired size of the images after resizing.</a:t>
            </a:r>
          </a:p>
          <a:p>
            <a:pPr marL="228600" indent="-228600">
              <a:buAutoNum type="arabicPeriod"/>
            </a:pP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11CAB7-77F0-8FCA-2A3A-AEB199496207}"/>
              </a:ext>
            </a:extLst>
          </p:cNvPr>
          <p:cNvSpPr txBox="1"/>
          <p:nvPr/>
        </p:nvSpPr>
        <p:spPr>
          <a:xfrm>
            <a:off x="253218" y="4937760"/>
            <a:ext cx="28416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00B050"/>
                </a:solidFill>
              </a:rPr>
              <a:t>ImageDataGenerator</a:t>
            </a:r>
            <a:r>
              <a:rPr lang="en-US" sz="1200" b="1" dirty="0">
                <a:solidFill>
                  <a:srgbClr val="00B050"/>
                </a:solidFill>
              </a:rPr>
              <a:t>: is used for getting the input of the original data and further, it makes the transformation of this data</a:t>
            </a:r>
            <a:r>
              <a:rPr lang="en-US" sz="1100" b="1" dirty="0">
                <a:solidFill>
                  <a:srgbClr val="00B050"/>
                </a:solidFill>
              </a:rPr>
              <a:t> </a:t>
            </a:r>
            <a:r>
              <a:rPr lang="en-US" sz="1200" b="1" dirty="0">
                <a:solidFill>
                  <a:srgbClr val="00B050"/>
                </a:solidFill>
              </a:rPr>
              <a:t>on a random basis and gives the output resultant containing only the data that is newly transformed</a:t>
            </a:r>
          </a:p>
        </p:txBody>
      </p:sp>
    </p:spTree>
    <p:extLst>
      <p:ext uri="{BB962C8B-B14F-4D97-AF65-F5344CB8AC3E}">
        <p14:creationId xmlns:p14="http://schemas.microsoft.com/office/powerpoint/2010/main" val="1872073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444FA6-B280-EB4F-A9C5-B2EF81C8398C}"/>
              </a:ext>
            </a:extLst>
          </p:cNvPr>
          <p:cNvSpPr txBox="1">
            <a:spLocks/>
          </p:cNvSpPr>
          <p:nvPr/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Methods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4F5F32-F1E0-0B38-A1C3-D611546F6B79}"/>
              </a:ext>
            </a:extLst>
          </p:cNvPr>
          <p:cNvSpPr txBox="1">
            <a:spLocks/>
          </p:cNvSpPr>
          <p:nvPr/>
        </p:nvSpPr>
        <p:spPr>
          <a:xfrm>
            <a:off x="534468" y="2429328"/>
            <a:ext cx="8814774" cy="825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ea typeface="+mn-lt"/>
                <a:cs typeface="+mn-lt"/>
              </a:rPr>
              <a:t>CLASSIFICATION USING ResNet152V2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D3029-9361-E297-FCE1-7D17E3E00A4F}"/>
              </a:ext>
            </a:extLst>
          </p:cNvPr>
          <p:cNvSpPr txBox="1"/>
          <p:nvPr/>
        </p:nvSpPr>
        <p:spPr>
          <a:xfrm>
            <a:off x="1154954" y="3070163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8770" indent="-306705">
              <a:spcBef>
                <a:spcPts val="1135"/>
              </a:spcBef>
              <a:buClr>
                <a:srgbClr val="903062"/>
              </a:buClr>
              <a:buSzPct val="91666"/>
              <a:buFont typeface="Cambria"/>
              <a:buChar char="◾"/>
              <a:tabLst>
                <a:tab pos="318770" algn="l"/>
                <a:tab pos="319405" algn="l"/>
              </a:tabLst>
            </a:pPr>
            <a:r>
              <a:rPr 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Keras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Image </a:t>
            </a:r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D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ata </a:t>
            </a:r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G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enerator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332762-DC7C-71E0-4937-2CD1A819E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3603172"/>
            <a:ext cx="4232972" cy="28335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2A4A2E-2520-952A-9C0C-A7633752F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093" y="3603172"/>
            <a:ext cx="4942375" cy="2457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8B806E-5004-4826-E937-42FA7FD9D46F}"/>
              </a:ext>
            </a:extLst>
          </p:cNvPr>
          <p:cNvSpPr txBox="1"/>
          <p:nvPr/>
        </p:nvSpPr>
        <p:spPr>
          <a:xfrm>
            <a:off x="5481009" y="3152001"/>
            <a:ext cx="3348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Validation and test Same as train</a:t>
            </a:r>
          </a:p>
        </p:txBody>
      </p:sp>
    </p:spTree>
    <p:extLst>
      <p:ext uri="{BB962C8B-B14F-4D97-AF65-F5344CB8AC3E}">
        <p14:creationId xmlns:p14="http://schemas.microsoft.com/office/powerpoint/2010/main" val="2471759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F8E1C6-575A-FD4C-5A8A-1A911A227472}"/>
              </a:ext>
            </a:extLst>
          </p:cNvPr>
          <p:cNvSpPr txBox="1">
            <a:spLocks/>
          </p:cNvSpPr>
          <p:nvPr/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Methods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C3F97F-8C2D-1ADF-D049-88BB0383A457}"/>
              </a:ext>
            </a:extLst>
          </p:cNvPr>
          <p:cNvSpPr txBox="1">
            <a:spLocks/>
          </p:cNvSpPr>
          <p:nvPr/>
        </p:nvSpPr>
        <p:spPr>
          <a:xfrm>
            <a:off x="534468" y="2429328"/>
            <a:ext cx="8814774" cy="825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ea typeface="+mn-lt"/>
                <a:cs typeface="+mn-lt"/>
              </a:rPr>
              <a:t>CLASSIFICATION USING ResNet152V2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DBF50-81D3-C38A-1D32-2F4239888A09}"/>
              </a:ext>
            </a:extLst>
          </p:cNvPr>
          <p:cNvSpPr txBox="1"/>
          <p:nvPr/>
        </p:nvSpPr>
        <p:spPr>
          <a:xfrm>
            <a:off x="1154954" y="3070163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8770" indent="-306705">
              <a:spcBef>
                <a:spcPts val="1135"/>
              </a:spcBef>
              <a:buClr>
                <a:srgbClr val="903062"/>
              </a:buClr>
              <a:buSzPct val="91666"/>
              <a:buFont typeface="Cambria"/>
              <a:buChar char="◾"/>
              <a:tabLst>
                <a:tab pos="318770" algn="l"/>
                <a:tab pos="319405" algn="l"/>
              </a:tabLst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Early Stopping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94079D-1CA5-1E44-8915-D5D6407FB46A}"/>
              </a:ext>
            </a:extLst>
          </p:cNvPr>
          <p:cNvSpPr txBox="1"/>
          <p:nvPr/>
        </p:nvSpPr>
        <p:spPr>
          <a:xfrm>
            <a:off x="1154954" y="4759594"/>
            <a:ext cx="3398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FF0000"/>
                </a:solidFill>
              </a:rPr>
              <a:t>to prevent overfitting and terminate training early if the model's performance on the validation set no longer improves.</a:t>
            </a:r>
          </a:p>
          <a:p>
            <a:pPr marL="228600" indent="-228600">
              <a:buAutoNum type="arabicPeriod"/>
            </a:pPr>
            <a:endParaRPr lang="en-US" sz="1200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AE221D-07B1-26D0-31C8-C78510228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3978544"/>
            <a:ext cx="650557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60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77D4C57-E8C7-2D25-E1F1-3B31CC2396EC}"/>
              </a:ext>
            </a:extLst>
          </p:cNvPr>
          <p:cNvSpPr txBox="1">
            <a:spLocks/>
          </p:cNvSpPr>
          <p:nvPr/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Methods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288599C-4633-5341-523E-180D804F0C76}"/>
              </a:ext>
            </a:extLst>
          </p:cNvPr>
          <p:cNvSpPr txBox="1">
            <a:spLocks/>
          </p:cNvSpPr>
          <p:nvPr/>
        </p:nvSpPr>
        <p:spPr>
          <a:xfrm>
            <a:off x="534468" y="2429328"/>
            <a:ext cx="8814774" cy="825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ea typeface="+mn-lt"/>
                <a:cs typeface="+mn-lt"/>
              </a:rPr>
              <a:t>CLASSIFICATION USING ResNet152V2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F814B-A41E-0633-57A0-A2B3813CF7B8}"/>
              </a:ext>
            </a:extLst>
          </p:cNvPr>
          <p:cNvSpPr txBox="1"/>
          <p:nvPr/>
        </p:nvSpPr>
        <p:spPr>
          <a:xfrm>
            <a:off x="1154954" y="3070163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8770" indent="-306705">
              <a:spcBef>
                <a:spcPts val="1135"/>
              </a:spcBef>
              <a:buClr>
                <a:srgbClr val="903062"/>
              </a:buClr>
              <a:buSzPct val="91666"/>
              <a:buFont typeface="Cambria"/>
              <a:buChar char="◾"/>
              <a:tabLst>
                <a:tab pos="318770" algn="l"/>
                <a:tab pos="319405" algn="l"/>
              </a:tabLst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Creating the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6C0E14-9C7C-07C3-5F31-4DB8C8A91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931" y="3429000"/>
            <a:ext cx="5372100" cy="3600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02C87-9B84-E3F4-EDAE-96CFC45DEAC5}"/>
              </a:ext>
            </a:extLst>
          </p:cNvPr>
          <p:cNvSpPr txBox="1"/>
          <p:nvPr/>
        </p:nvSpPr>
        <p:spPr>
          <a:xfrm>
            <a:off x="6819901" y="3254829"/>
            <a:ext cx="53720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FF0000"/>
                </a:solidFill>
              </a:rPr>
              <a:t>defines a function </a:t>
            </a:r>
            <a:r>
              <a:rPr lang="en-US" sz="1200" b="1" dirty="0" err="1">
                <a:solidFill>
                  <a:srgbClr val="FF0000"/>
                </a:solidFill>
              </a:rPr>
              <a:t>create_model</a:t>
            </a:r>
            <a:r>
              <a:rPr lang="en-US" sz="1200" b="1" dirty="0">
                <a:solidFill>
                  <a:srgbClr val="FF0000"/>
                </a:solidFill>
              </a:rPr>
              <a:t>() that constructs a custom model based on the ResNet152V architecture.</a:t>
            </a:r>
          </a:p>
          <a:p>
            <a:pPr marL="228600" indent="-228600">
              <a:buAutoNum type="arabicPeriod" startAt="2"/>
            </a:pPr>
            <a:r>
              <a:rPr lang="en-US" sz="1200" b="1" dirty="0">
                <a:solidFill>
                  <a:srgbClr val="FF0000"/>
                </a:solidFill>
              </a:rPr>
              <a:t>The model is </a:t>
            </a:r>
            <a:r>
              <a:rPr lang="en-US" sz="1200" b="1" dirty="0">
                <a:solidFill>
                  <a:srgbClr val="00B050"/>
                </a:solidFill>
              </a:rPr>
              <a:t>pretrained on the ImageNet dataset </a:t>
            </a:r>
            <a:r>
              <a:rPr lang="en-US" sz="1200" b="1" dirty="0" err="1">
                <a:solidFill>
                  <a:srgbClr val="FF0000"/>
                </a:solidFill>
              </a:rPr>
              <a:t>so,The</a:t>
            </a:r>
            <a:r>
              <a:rPr lang="en-US" sz="1200" b="1" dirty="0">
                <a:solidFill>
                  <a:srgbClr val="FF0000"/>
                </a:solidFill>
              </a:rPr>
              <a:t> weights parameter is set to '</a:t>
            </a:r>
            <a:r>
              <a:rPr lang="en-US" sz="1200" b="1" dirty="0" err="1">
                <a:solidFill>
                  <a:srgbClr val="FF0000"/>
                </a:solidFill>
              </a:rPr>
              <a:t>imagenet</a:t>
            </a:r>
            <a:r>
              <a:rPr lang="en-US" sz="1200" b="1" dirty="0">
                <a:solidFill>
                  <a:srgbClr val="FF0000"/>
                </a:solidFill>
              </a:rPr>
              <a:t>' </a:t>
            </a:r>
            <a:r>
              <a:rPr lang="en-US" sz="1200" b="1" dirty="0">
                <a:solidFill>
                  <a:srgbClr val="00B050"/>
                </a:solidFill>
              </a:rPr>
              <a:t>to load the pre-trained weights</a:t>
            </a:r>
            <a:r>
              <a:rPr lang="en-US" sz="1200" b="1" dirty="0">
                <a:solidFill>
                  <a:srgbClr val="FF0000"/>
                </a:solidFill>
              </a:rPr>
              <a:t>.</a:t>
            </a:r>
          </a:p>
          <a:p>
            <a:pPr marL="228600" indent="-228600">
              <a:buAutoNum type="arabicPeriod" startAt="2"/>
            </a:pP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include_top</a:t>
            </a:r>
            <a:r>
              <a:rPr lang="en-US" sz="1200" b="1" dirty="0">
                <a:solidFill>
                  <a:srgbClr val="FF0000"/>
                </a:solidFill>
              </a:rPr>
              <a:t> is set to False to exclude the top (classification) layers of the model</a:t>
            </a:r>
          </a:p>
          <a:p>
            <a:pPr marL="228600" indent="-228600">
              <a:buAutoNum type="arabicPeriod" startAt="2"/>
            </a:pPr>
            <a:r>
              <a:rPr lang="en-US" sz="1200" b="1" dirty="0">
                <a:solidFill>
                  <a:srgbClr val="FF0000"/>
                </a:solidFill>
              </a:rPr>
              <a:t> the shape of the input images, assuming RGB images </a:t>
            </a:r>
          </a:p>
          <a:p>
            <a:pPr marL="228600" indent="-228600">
              <a:buAutoNum type="arabicPeriod" startAt="2"/>
            </a:pPr>
            <a:r>
              <a:rPr lang="en-US" sz="1200" b="1" dirty="0">
                <a:solidFill>
                  <a:srgbClr val="FF0000"/>
                </a:solidFill>
              </a:rPr>
              <a:t>This loop freezes the first 100 layers of the ResNet152V2 model by setting their </a:t>
            </a:r>
            <a:r>
              <a:rPr lang="en-US" sz="1200" b="1" dirty="0">
                <a:solidFill>
                  <a:srgbClr val="00B050"/>
                </a:solidFill>
              </a:rPr>
              <a:t>trainable</a:t>
            </a:r>
            <a:r>
              <a:rPr lang="en-US" sz="1200" b="1" dirty="0">
                <a:solidFill>
                  <a:srgbClr val="FF0000"/>
                </a:solidFill>
              </a:rPr>
              <a:t> attribute to </a:t>
            </a:r>
            <a:r>
              <a:rPr lang="en-US" sz="1200" b="1" dirty="0">
                <a:solidFill>
                  <a:srgbClr val="00B050"/>
                </a:solidFill>
              </a:rPr>
              <a:t>False</a:t>
            </a:r>
            <a:r>
              <a:rPr lang="en-US" sz="1200" b="1" dirty="0">
                <a:solidFill>
                  <a:srgbClr val="FF0000"/>
                </a:solidFill>
              </a:rPr>
              <a:t>. This is often done </a:t>
            </a:r>
            <a:r>
              <a:rPr lang="en-US" sz="1200" b="1" dirty="0">
                <a:solidFill>
                  <a:srgbClr val="00B050"/>
                </a:solidFill>
              </a:rPr>
              <a:t>to prevent the pre-trained weights from being updated during training</a:t>
            </a:r>
            <a:r>
              <a:rPr lang="en-US" sz="1200" b="1" dirty="0">
                <a:solidFill>
                  <a:srgbClr val="FF0000"/>
                </a:solidFill>
              </a:rPr>
              <a:t>.</a:t>
            </a:r>
          </a:p>
          <a:p>
            <a:pPr marL="228600" indent="-228600">
              <a:buAutoNum type="arabicPeriod" startAt="2"/>
            </a:pPr>
            <a:r>
              <a:rPr lang="en-US" sz="1200" b="1" dirty="0">
                <a:solidFill>
                  <a:srgbClr val="FF0000"/>
                </a:solidFill>
              </a:rPr>
              <a:t>This loop unfreezes the remaining layers of the ResNet152V2 model by setting their </a:t>
            </a:r>
            <a:r>
              <a:rPr lang="en-US" sz="1200" b="1" dirty="0">
                <a:solidFill>
                  <a:srgbClr val="00B050"/>
                </a:solidFill>
              </a:rPr>
              <a:t>trainable</a:t>
            </a:r>
            <a:r>
              <a:rPr lang="en-US" sz="1200" b="1" dirty="0">
                <a:solidFill>
                  <a:srgbClr val="FF0000"/>
                </a:solidFill>
              </a:rPr>
              <a:t> attribute to </a:t>
            </a:r>
            <a:r>
              <a:rPr lang="en-US" sz="1200" b="1" dirty="0">
                <a:solidFill>
                  <a:srgbClr val="00B050"/>
                </a:solidFill>
              </a:rPr>
              <a:t>True</a:t>
            </a:r>
            <a:r>
              <a:rPr lang="en-US" sz="1200" b="1" dirty="0">
                <a:solidFill>
                  <a:srgbClr val="FF0000"/>
                </a:solidFill>
              </a:rPr>
              <a:t>. This allows these </a:t>
            </a:r>
            <a:r>
              <a:rPr lang="en-US" sz="1200" b="1" dirty="0">
                <a:solidFill>
                  <a:srgbClr val="00B050"/>
                </a:solidFill>
              </a:rPr>
              <a:t>layers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>
                <a:solidFill>
                  <a:srgbClr val="00B050"/>
                </a:solidFill>
              </a:rPr>
              <a:t>to be updated during </a:t>
            </a:r>
            <a:r>
              <a:rPr lang="en-US" sz="1200" b="1" dirty="0" err="1">
                <a:solidFill>
                  <a:srgbClr val="00B050"/>
                </a:solidFill>
              </a:rPr>
              <a:t>training</a:t>
            </a:r>
            <a:r>
              <a:rPr lang="en-US" sz="1200" b="1" dirty="0" err="1">
                <a:solidFill>
                  <a:srgbClr val="FF0000"/>
                </a:solidFill>
              </a:rPr>
              <a:t>,Assigns</a:t>
            </a:r>
            <a:r>
              <a:rPr lang="en-US" sz="1200" b="1" dirty="0">
                <a:solidFill>
                  <a:srgbClr val="FF0000"/>
                </a:solidFill>
              </a:rPr>
              <a:t> the output to the variable x.</a:t>
            </a:r>
          </a:p>
          <a:p>
            <a:pPr marL="228600" indent="-228600">
              <a:buAutoNum type="arabicPeriod" startAt="2"/>
            </a:pPr>
            <a:r>
              <a:rPr lang="en-US" sz="1200" b="1" dirty="0">
                <a:solidFill>
                  <a:srgbClr val="FF0000"/>
                </a:solidFill>
              </a:rPr>
              <a:t>Applies global average </a:t>
            </a:r>
            <a:r>
              <a:rPr lang="en-US" sz="1200" b="1" dirty="0">
                <a:solidFill>
                  <a:srgbClr val="00B050"/>
                </a:solidFill>
              </a:rPr>
              <a:t>pooling to reduce the spatial dimensions of x to a vector </a:t>
            </a:r>
          </a:p>
        </p:txBody>
      </p:sp>
    </p:spTree>
    <p:extLst>
      <p:ext uri="{BB962C8B-B14F-4D97-AF65-F5344CB8AC3E}">
        <p14:creationId xmlns:p14="http://schemas.microsoft.com/office/powerpoint/2010/main" val="2392032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3E52EA-8C28-DC12-8108-890FDCD9BE1D}"/>
              </a:ext>
            </a:extLst>
          </p:cNvPr>
          <p:cNvSpPr txBox="1">
            <a:spLocks/>
          </p:cNvSpPr>
          <p:nvPr/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Methods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A658D9-6365-E599-A2A3-A60C614F0BB5}"/>
              </a:ext>
            </a:extLst>
          </p:cNvPr>
          <p:cNvSpPr txBox="1">
            <a:spLocks/>
          </p:cNvSpPr>
          <p:nvPr/>
        </p:nvSpPr>
        <p:spPr>
          <a:xfrm>
            <a:off x="534468" y="2429328"/>
            <a:ext cx="8814774" cy="825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ea typeface="+mn-lt"/>
                <a:cs typeface="+mn-lt"/>
              </a:rPr>
              <a:t>CLASSIFICATION USING ResNet152V2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41E786-4EAB-E5EC-C192-3303C41E6551}"/>
              </a:ext>
            </a:extLst>
          </p:cNvPr>
          <p:cNvSpPr txBox="1"/>
          <p:nvPr/>
        </p:nvSpPr>
        <p:spPr>
          <a:xfrm>
            <a:off x="1154954" y="3070163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8770" indent="-306705">
              <a:spcBef>
                <a:spcPts val="1135"/>
              </a:spcBef>
              <a:buClr>
                <a:srgbClr val="903062"/>
              </a:buClr>
              <a:buSzPct val="91666"/>
              <a:buFont typeface="Cambria"/>
              <a:buChar char="◾"/>
              <a:tabLst>
                <a:tab pos="318770" algn="l"/>
                <a:tab pos="319405" algn="l"/>
              </a:tabLst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Creating the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31D2C1-24E7-F100-4C79-68F41B197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191" y="2648040"/>
            <a:ext cx="5372101" cy="4048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7184A4-0928-CA40-5BCF-7C4A0861AD7F}"/>
              </a:ext>
            </a:extLst>
          </p:cNvPr>
          <p:cNvSpPr txBox="1"/>
          <p:nvPr/>
        </p:nvSpPr>
        <p:spPr>
          <a:xfrm>
            <a:off x="564847" y="3627790"/>
            <a:ext cx="565307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FF0000"/>
                </a:solidFill>
              </a:rPr>
              <a:t>add additional layers to the model</a:t>
            </a:r>
            <a:r>
              <a:rPr lang="en-US" sz="1200" b="1" dirty="0">
                <a:solidFill>
                  <a:srgbClr val="00B050"/>
                </a:solidFill>
              </a:rPr>
              <a:t>, including dropout and dense </a:t>
            </a:r>
            <a:r>
              <a:rPr lang="en-US" sz="1200" b="1" dirty="0">
                <a:solidFill>
                  <a:srgbClr val="FF0000"/>
                </a:solidFill>
              </a:rPr>
              <a:t>(fully connected) layers. These layers are commonly used </a:t>
            </a:r>
            <a:r>
              <a:rPr lang="en-US" sz="1200" b="1" dirty="0">
                <a:solidFill>
                  <a:srgbClr val="00B050"/>
                </a:solidFill>
              </a:rPr>
              <a:t>for regularization </a:t>
            </a:r>
            <a:r>
              <a:rPr lang="en-US" sz="1200" b="1" dirty="0">
                <a:solidFill>
                  <a:srgbClr val="FF0000"/>
                </a:solidFill>
              </a:rPr>
              <a:t>and to </a:t>
            </a:r>
            <a:r>
              <a:rPr lang="en-US" sz="1200" b="1" dirty="0">
                <a:solidFill>
                  <a:srgbClr val="00B050"/>
                </a:solidFill>
              </a:rPr>
              <a:t>learn higher-level representations</a:t>
            </a:r>
          </a:p>
          <a:p>
            <a:pPr marL="228600" indent="-228600">
              <a:buAutoNum type="arabicPeriod"/>
            </a:pPr>
            <a:endParaRPr lang="en-US" sz="1200" b="1" dirty="0">
              <a:solidFill>
                <a:srgbClr val="00B050"/>
              </a:solidFill>
            </a:endParaRPr>
          </a:p>
          <a:p>
            <a:pPr marL="228600" indent="-228600">
              <a:buAutoNum type="arabicPeriod" startAt="2"/>
            </a:pPr>
            <a:r>
              <a:rPr lang="en-US" sz="1200" b="1" dirty="0">
                <a:solidFill>
                  <a:srgbClr val="FF0000"/>
                </a:solidFill>
              </a:rPr>
              <a:t>final </a:t>
            </a:r>
            <a:r>
              <a:rPr lang="en-US" sz="1200" b="1" dirty="0">
                <a:solidFill>
                  <a:srgbClr val="00B050"/>
                </a:solidFill>
              </a:rPr>
              <a:t>output with a </a:t>
            </a:r>
            <a:r>
              <a:rPr lang="en-US" sz="1200" b="1" dirty="0" err="1">
                <a:solidFill>
                  <a:srgbClr val="00B050"/>
                </a:solidFill>
              </a:rPr>
              <a:t>softmax</a:t>
            </a:r>
            <a:r>
              <a:rPr lang="en-US" sz="1200" b="1" dirty="0">
                <a:solidFill>
                  <a:srgbClr val="00B050"/>
                </a:solidFill>
              </a:rPr>
              <a:t> </a:t>
            </a:r>
            <a:r>
              <a:rPr lang="en-US" sz="1200" b="1" dirty="0">
                <a:solidFill>
                  <a:srgbClr val="FF0000"/>
                </a:solidFill>
              </a:rPr>
              <a:t>activation function. The output layer has 4 units, assuming it corresponds to </a:t>
            </a:r>
            <a:r>
              <a:rPr lang="en-US" sz="1200" b="1" dirty="0">
                <a:solidFill>
                  <a:srgbClr val="00B050"/>
                </a:solidFill>
              </a:rPr>
              <a:t>4 different categories</a:t>
            </a:r>
            <a:r>
              <a:rPr lang="en-US" sz="1200" b="1" dirty="0">
                <a:solidFill>
                  <a:srgbClr val="FF0000"/>
                </a:solidFill>
              </a:rPr>
              <a:t>/classes.</a:t>
            </a:r>
          </a:p>
          <a:p>
            <a:pPr marL="228600" indent="-228600">
              <a:buAutoNum type="arabicPeriod" startAt="2"/>
            </a:pPr>
            <a:endParaRPr lang="en-US" sz="1200" b="1" dirty="0">
              <a:solidFill>
                <a:srgbClr val="FF0000"/>
              </a:solidFill>
            </a:endParaRPr>
          </a:p>
          <a:p>
            <a:pPr marL="228600" indent="-228600">
              <a:buAutoNum type="arabicPeriod" startAt="2"/>
            </a:pPr>
            <a:r>
              <a:rPr lang="en-US" sz="1200" b="1" dirty="0">
                <a:solidFill>
                  <a:srgbClr val="FF0000"/>
                </a:solidFill>
              </a:rPr>
              <a:t>specifying the </a:t>
            </a:r>
            <a:r>
              <a:rPr lang="en-US" sz="1200" b="1" dirty="0">
                <a:solidFill>
                  <a:srgbClr val="00B050"/>
                </a:solidFill>
              </a:rPr>
              <a:t>inputs as the </a:t>
            </a:r>
            <a:r>
              <a:rPr lang="en-US" sz="1200" b="1" dirty="0" err="1">
                <a:solidFill>
                  <a:srgbClr val="00B050"/>
                </a:solidFill>
              </a:rPr>
              <a:t>ResNet</a:t>
            </a:r>
            <a:r>
              <a:rPr lang="en-US" sz="1200" b="1" dirty="0">
                <a:solidFill>
                  <a:srgbClr val="00B050"/>
                </a:solidFill>
              </a:rPr>
              <a:t> </a:t>
            </a:r>
            <a:r>
              <a:rPr lang="en-US" sz="1200" b="1" dirty="0">
                <a:solidFill>
                  <a:srgbClr val="FF0000"/>
                </a:solidFill>
              </a:rPr>
              <a:t>model's and the </a:t>
            </a:r>
            <a:r>
              <a:rPr lang="en-US" sz="1200" b="1" dirty="0">
                <a:solidFill>
                  <a:srgbClr val="00B050"/>
                </a:solidFill>
              </a:rPr>
              <a:t>outputs as the predictions layer.</a:t>
            </a:r>
          </a:p>
          <a:p>
            <a:pPr marL="228600" indent="-228600">
              <a:buAutoNum type="arabicPeriod" startAt="2"/>
            </a:pPr>
            <a:endParaRPr lang="en-US" sz="1200" b="1" dirty="0">
              <a:solidFill>
                <a:srgbClr val="FF0000"/>
              </a:solidFill>
            </a:endParaRPr>
          </a:p>
          <a:p>
            <a:pPr marL="228600" indent="-228600">
              <a:buAutoNum type="arabicPeriod" startAt="2"/>
            </a:pPr>
            <a:r>
              <a:rPr lang="en-US" sz="1200" b="1" dirty="0">
                <a:solidFill>
                  <a:srgbClr val="00B050"/>
                </a:solidFill>
              </a:rPr>
              <a:t>Compiles</a:t>
            </a:r>
            <a:r>
              <a:rPr lang="en-US" sz="1200" b="1" dirty="0">
                <a:solidFill>
                  <a:srgbClr val="FF0000"/>
                </a:solidFill>
              </a:rPr>
              <a:t> the model. </a:t>
            </a:r>
          </a:p>
          <a:p>
            <a:pPr marL="228600" indent="-228600">
              <a:buAutoNum type="arabicPeriod" startAt="2"/>
            </a:pPr>
            <a:endParaRPr lang="en-US" sz="1200" b="1" dirty="0">
              <a:solidFill>
                <a:srgbClr val="FF0000"/>
              </a:solidFill>
            </a:endParaRPr>
          </a:p>
          <a:p>
            <a:pPr marL="228600" indent="-228600">
              <a:buAutoNum type="arabicPeriod" startAt="2"/>
            </a:pPr>
            <a:r>
              <a:rPr lang="en-US" sz="1200" b="1" dirty="0">
                <a:solidFill>
                  <a:srgbClr val="FF0000"/>
                </a:solidFill>
              </a:rPr>
              <a:t>Finally, the function returns the constructed model </a:t>
            </a:r>
            <a:r>
              <a:rPr lang="en-US" sz="1200" b="1" dirty="0" err="1">
                <a:solidFill>
                  <a:srgbClr val="FF0000"/>
                </a:solidFill>
              </a:rPr>
              <a:t>res_model</a:t>
            </a:r>
            <a:r>
              <a:rPr lang="en-US" sz="1200" b="1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2447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6F12BB-4389-858A-DC12-56F6A35581D0}"/>
              </a:ext>
            </a:extLst>
          </p:cNvPr>
          <p:cNvSpPr txBox="1">
            <a:spLocks/>
          </p:cNvSpPr>
          <p:nvPr/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Methods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7C4E74-5150-D484-E53C-68769177CE2D}"/>
              </a:ext>
            </a:extLst>
          </p:cNvPr>
          <p:cNvSpPr txBox="1">
            <a:spLocks/>
          </p:cNvSpPr>
          <p:nvPr/>
        </p:nvSpPr>
        <p:spPr>
          <a:xfrm>
            <a:off x="534468" y="2429328"/>
            <a:ext cx="8814774" cy="825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ea typeface="+mn-lt"/>
                <a:cs typeface="+mn-lt"/>
              </a:rPr>
              <a:t>CLASSIFICATION USING ResNet152V2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123A3-6248-CDA6-DAF9-3E43EDEDE2B4}"/>
              </a:ext>
            </a:extLst>
          </p:cNvPr>
          <p:cNvSpPr txBox="1"/>
          <p:nvPr/>
        </p:nvSpPr>
        <p:spPr>
          <a:xfrm>
            <a:off x="1154954" y="3070163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8770" indent="-306705">
              <a:spcBef>
                <a:spcPts val="1135"/>
              </a:spcBef>
              <a:buClr>
                <a:srgbClr val="903062"/>
              </a:buClr>
              <a:buSzPct val="91666"/>
              <a:buFont typeface="Cambria"/>
              <a:buChar char="◾"/>
              <a:tabLst>
                <a:tab pos="318770" algn="l"/>
                <a:tab pos="319405" algn="l"/>
              </a:tabLst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Training the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D13372-28AE-76B6-62B0-89CCFF3DF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263" y="3586174"/>
            <a:ext cx="5419725" cy="1666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03AAC8-69AC-A46A-A4A4-8F49329CB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263" y="5627157"/>
            <a:ext cx="7067550" cy="514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0E2C97-CC0C-499E-CEF4-418EA91EEB1E}"/>
              </a:ext>
            </a:extLst>
          </p:cNvPr>
          <p:cNvSpPr txBox="1"/>
          <p:nvPr/>
        </p:nvSpPr>
        <p:spPr>
          <a:xfrm>
            <a:off x="7122888" y="3396720"/>
            <a:ext cx="44527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00B050"/>
                </a:solidFill>
              </a:rPr>
              <a:t>trains</a:t>
            </a:r>
            <a:r>
              <a:rPr lang="en-US" sz="1200" b="1" dirty="0">
                <a:solidFill>
                  <a:srgbClr val="FF0000"/>
                </a:solidFill>
              </a:rPr>
              <a:t> the model </a:t>
            </a:r>
            <a:r>
              <a:rPr lang="en-US" sz="1200" b="1" dirty="0">
                <a:solidFill>
                  <a:srgbClr val="00B050"/>
                </a:solidFill>
              </a:rPr>
              <a:t>using the fit() </a:t>
            </a:r>
            <a:r>
              <a:rPr lang="en-US" sz="1200" b="1" dirty="0">
                <a:solidFill>
                  <a:srgbClr val="FF0000"/>
                </a:solidFill>
              </a:rPr>
              <a:t>method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FF0000"/>
                </a:solidFill>
              </a:rPr>
              <a:t>The </a:t>
            </a:r>
            <a:r>
              <a:rPr lang="en-US" sz="1200" b="1" dirty="0" err="1">
                <a:solidFill>
                  <a:srgbClr val="00B050"/>
                </a:solidFill>
              </a:rPr>
              <a:t>train_generator</a:t>
            </a:r>
            <a:r>
              <a:rPr lang="en-US" sz="1200" b="1" dirty="0">
                <a:solidFill>
                  <a:srgbClr val="00B050"/>
                </a:solidFill>
              </a:rPr>
              <a:t> </a:t>
            </a:r>
            <a:r>
              <a:rPr lang="en-US" sz="1200" b="1" dirty="0">
                <a:solidFill>
                  <a:srgbClr val="FF0000"/>
                </a:solidFill>
              </a:rPr>
              <a:t>is used to </a:t>
            </a:r>
            <a:r>
              <a:rPr lang="en-US" sz="1200" b="1" dirty="0">
                <a:solidFill>
                  <a:srgbClr val="00B050"/>
                </a:solidFill>
              </a:rPr>
              <a:t>provide batches </a:t>
            </a:r>
            <a:r>
              <a:rPr lang="en-US" sz="1200" b="1" dirty="0">
                <a:solidFill>
                  <a:srgbClr val="FF0000"/>
                </a:solidFill>
              </a:rPr>
              <a:t>of training data for </a:t>
            </a:r>
            <a:r>
              <a:rPr lang="en-US" sz="1200" b="1" dirty="0">
                <a:solidFill>
                  <a:srgbClr val="00B050"/>
                </a:solidFill>
              </a:rPr>
              <a:t>each epoch. 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00B050"/>
                </a:solidFill>
              </a:rPr>
              <a:t>epochs</a:t>
            </a:r>
            <a:r>
              <a:rPr lang="en-US" sz="1200" b="1" dirty="0">
                <a:solidFill>
                  <a:srgbClr val="FF0000"/>
                </a:solidFill>
              </a:rPr>
              <a:t> parameter specifies the</a:t>
            </a:r>
            <a:r>
              <a:rPr lang="en-US" sz="1200" b="1" dirty="0">
                <a:solidFill>
                  <a:srgbClr val="00B050"/>
                </a:solidFill>
              </a:rPr>
              <a:t> number of training epochs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00B050"/>
                </a:solidFill>
              </a:rPr>
              <a:t>early stopping </a:t>
            </a:r>
            <a:r>
              <a:rPr lang="en-US" sz="1200" b="1" dirty="0">
                <a:solidFill>
                  <a:srgbClr val="FF0000"/>
                </a:solidFill>
              </a:rPr>
              <a:t>callback to monitor the validation loss and </a:t>
            </a:r>
            <a:r>
              <a:rPr lang="en-US" sz="1200" b="1" dirty="0">
                <a:solidFill>
                  <a:srgbClr val="00B050"/>
                </a:solidFill>
              </a:rPr>
              <a:t>stop training if it stops improving</a:t>
            </a:r>
            <a:r>
              <a:rPr lang="en-US" sz="1200" b="1" dirty="0">
                <a:solidFill>
                  <a:srgbClr val="FF0000"/>
                </a:solidFill>
              </a:rPr>
              <a:t>. 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00B050"/>
                </a:solidFill>
              </a:rPr>
              <a:t>The </a:t>
            </a:r>
            <a:r>
              <a:rPr lang="en-US" sz="1200" b="1" dirty="0" err="1">
                <a:solidFill>
                  <a:srgbClr val="00B050"/>
                </a:solidFill>
              </a:rPr>
              <a:t>batch_size</a:t>
            </a:r>
            <a:r>
              <a:rPr lang="en-US" sz="1200" b="1" dirty="0">
                <a:solidFill>
                  <a:srgbClr val="00B050"/>
                </a:solidFill>
              </a:rPr>
              <a:t> </a:t>
            </a:r>
            <a:r>
              <a:rPr lang="en-US" sz="1200" b="1" dirty="0">
                <a:solidFill>
                  <a:srgbClr val="FF0000"/>
                </a:solidFill>
              </a:rPr>
              <a:t>parameter specifies the </a:t>
            </a:r>
            <a:r>
              <a:rPr lang="en-US" sz="1200" b="1" dirty="0">
                <a:solidFill>
                  <a:srgbClr val="00B050"/>
                </a:solidFill>
              </a:rPr>
              <a:t>number of samples </a:t>
            </a:r>
            <a:r>
              <a:rPr lang="en-US" sz="1200" b="1" dirty="0">
                <a:solidFill>
                  <a:srgbClr val="FF0000"/>
                </a:solidFill>
              </a:rPr>
              <a:t>per gradient update</a:t>
            </a:r>
          </a:p>
        </p:txBody>
      </p:sp>
    </p:spTree>
    <p:extLst>
      <p:ext uri="{BB962C8B-B14F-4D97-AF65-F5344CB8AC3E}">
        <p14:creationId xmlns:p14="http://schemas.microsoft.com/office/powerpoint/2010/main" val="2972286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D5767C-78DF-5B3C-8A3F-518244FF551F}"/>
              </a:ext>
            </a:extLst>
          </p:cNvPr>
          <p:cNvSpPr txBox="1">
            <a:spLocks/>
          </p:cNvSpPr>
          <p:nvPr/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Methods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448B7D-48DE-2FF4-DB05-CAF1ACE1AE15}"/>
              </a:ext>
            </a:extLst>
          </p:cNvPr>
          <p:cNvSpPr txBox="1">
            <a:spLocks/>
          </p:cNvSpPr>
          <p:nvPr/>
        </p:nvSpPr>
        <p:spPr>
          <a:xfrm>
            <a:off x="534468" y="2429328"/>
            <a:ext cx="8814774" cy="825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ea typeface="+mn-lt"/>
                <a:cs typeface="+mn-lt"/>
              </a:rPr>
              <a:t>CLASSIFICATION USING ResNet152V2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E7382-D32C-0B23-2CAA-6000212C9F75}"/>
              </a:ext>
            </a:extLst>
          </p:cNvPr>
          <p:cNvSpPr txBox="1"/>
          <p:nvPr/>
        </p:nvSpPr>
        <p:spPr>
          <a:xfrm>
            <a:off x="1154954" y="3070163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8770" indent="-306705">
              <a:spcBef>
                <a:spcPts val="1135"/>
              </a:spcBef>
              <a:buClr>
                <a:srgbClr val="903062"/>
              </a:buClr>
              <a:buSzPct val="91666"/>
              <a:buFont typeface="Cambria"/>
              <a:buChar char="◾"/>
              <a:tabLst>
                <a:tab pos="318770" algn="l"/>
                <a:tab pos="319405" algn="l"/>
              </a:tabLst>
            </a:pPr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Evaluation</a:t>
            </a:r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13AF8C-6245-78F1-EF29-545740614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68" y="3421910"/>
            <a:ext cx="5191083" cy="2571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C1A30F-C2AF-6D5D-88B6-297B5944D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055" y="3440194"/>
            <a:ext cx="5411477" cy="27717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CB6636-BDE8-E5A3-8110-F863F4D7DA48}"/>
              </a:ext>
            </a:extLst>
          </p:cNvPr>
          <p:cNvSpPr txBox="1"/>
          <p:nvPr/>
        </p:nvSpPr>
        <p:spPr>
          <a:xfrm>
            <a:off x="3612458" y="3839414"/>
            <a:ext cx="26587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FF0000"/>
                </a:solidFill>
              </a:rPr>
              <a:t>evaluates the performance of the </a:t>
            </a:r>
            <a:r>
              <a:rPr lang="en-US" sz="1200" b="1" dirty="0" err="1">
                <a:solidFill>
                  <a:srgbClr val="FF0000"/>
                </a:solidFill>
              </a:rPr>
              <a:t>res_model</a:t>
            </a:r>
            <a:r>
              <a:rPr lang="en-US" sz="1200" b="1" dirty="0">
                <a:solidFill>
                  <a:srgbClr val="FF0000"/>
                </a:solidFill>
              </a:rPr>
              <a:t> on a </a:t>
            </a:r>
            <a:r>
              <a:rPr lang="en-US" sz="1200" b="1" dirty="0">
                <a:solidFill>
                  <a:srgbClr val="00B050"/>
                </a:solidFill>
              </a:rPr>
              <a:t>validation set </a:t>
            </a:r>
            <a:r>
              <a:rPr lang="en-US" sz="1200" b="1" dirty="0">
                <a:solidFill>
                  <a:srgbClr val="FF0000"/>
                </a:solidFill>
              </a:rPr>
              <a:t>using the evaluate() method. </a:t>
            </a:r>
          </a:p>
          <a:p>
            <a:pPr marL="228600" indent="-228600">
              <a:buAutoNum type="arabicPeriod"/>
            </a:pPr>
            <a:endParaRPr lang="en-US" sz="1200" b="1" dirty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endParaRPr lang="en-US" sz="1200" b="1" dirty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endParaRPr lang="en-US" sz="1200" b="1" dirty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FF0000"/>
                </a:solidFill>
              </a:rPr>
              <a:t>The method returns the validation loss and accuracy, which are assigned to the variables </a:t>
            </a:r>
            <a:r>
              <a:rPr lang="en-US" sz="1200" b="1" dirty="0" err="1">
                <a:solidFill>
                  <a:srgbClr val="FF0000"/>
                </a:solidFill>
              </a:rPr>
              <a:t>valid_loss</a:t>
            </a:r>
            <a:r>
              <a:rPr lang="en-US" sz="1200" b="1" dirty="0">
                <a:solidFill>
                  <a:srgbClr val="FF0000"/>
                </a:solidFill>
              </a:rPr>
              <a:t> and </a:t>
            </a:r>
            <a:r>
              <a:rPr lang="en-US" sz="1200" b="1" dirty="0" err="1">
                <a:solidFill>
                  <a:srgbClr val="FF0000"/>
                </a:solidFill>
              </a:rPr>
              <a:t>valid_accuracy</a:t>
            </a:r>
            <a:r>
              <a:rPr lang="en-US" sz="1200" b="1" dirty="0">
                <a:solidFill>
                  <a:srgbClr val="FF0000"/>
                </a:solidFill>
              </a:rPr>
              <a:t>, respectively.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FF0000"/>
                </a:solidFill>
              </a:rPr>
              <a:t>printing the validation loss with two decimal places and same for validation accuracy</a:t>
            </a:r>
          </a:p>
          <a:p>
            <a:pPr marL="228600" indent="-228600">
              <a:buAutoNum type="arabicPeriod"/>
            </a:pP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610AC-EC69-2D8D-D8C5-21D750E8A32D}"/>
              </a:ext>
            </a:extLst>
          </p:cNvPr>
          <p:cNvSpPr txBox="1"/>
          <p:nvPr/>
        </p:nvSpPr>
        <p:spPr>
          <a:xfrm>
            <a:off x="9495692" y="3070163"/>
            <a:ext cx="248714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FF0000"/>
                </a:solidFill>
              </a:rPr>
              <a:t>evaluates the performance of the </a:t>
            </a:r>
            <a:r>
              <a:rPr lang="en-US" sz="1200" b="1" dirty="0" err="1">
                <a:solidFill>
                  <a:srgbClr val="FF0000"/>
                </a:solidFill>
              </a:rPr>
              <a:t>res_model</a:t>
            </a:r>
            <a:r>
              <a:rPr lang="en-US" sz="1200" b="1" dirty="0">
                <a:solidFill>
                  <a:srgbClr val="FF0000"/>
                </a:solidFill>
              </a:rPr>
              <a:t> on a </a:t>
            </a:r>
            <a:r>
              <a:rPr lang="en-US" sz="1200" b="1" dirty="0">
                <a:solidFill>
                  <a:srgbClr val="00B050"/>
                </a:solidFill>
              </a:rPr>
              <a:t>test set </a:t>
            </a:r>
            <a:r>
              <a:rPr lang="en-US" sz="1200" b="1" dirty="0">
                <a:solidFill>
                  <a:srgbClr val="FF0000"/>
                </a:solidFill>
              </a:rPr>
              <a:t>using the evaluate() method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FF0000"/>
                </a:solidFill>
              </a:rPr>
              <a:t>The method returns the test loss and accuracy, which are assigned to the variable's loss and accuracy, respectively.</a:t>
            </a:r>
          </a:p>
          <a:p>
            <a:pPr marL="228600" indent="-228600">
              <a:buAutoNum type="arabicPeriod"/>
            </a:pPr>
            <a:endParaRPr lang="en-US" sz="1200" b="1" dirty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endParaRPr lang="en-US" sz="1200" b="1" dirty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FF0000"/>
                </a:solidFill>
              </a:rPr>
              <a:t>print the test loss and accuracy. </a:t>
            </a:r>
          </a:p>
        </p:txBody>
      </p:sp>
    </p:spTree>
    <p:extLst>
      <p:ext uri="{BB962C8B-B14F-4D97-AF65-F5344CB8AC3E}">
        <p14:creationId xmlns:p14="http://schemas.microsoft.com/office/powerpoint/2010/main" val="485123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AB16F93-439C-CC68-46CC-6CF3F0D54F26}"/>
              </a:ext>
            </a:extLst>
          </p:cNvPr>
          <p:cNvSpPr txBox="1">
            <a:spLocks/>
          </p:cNvSpPr>
          <p:nvPr/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Methods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AB4AFE-FE33-B379-742D-56130457FAA1}"/>
              </a:ext>
            </a:extLst>
          </p:cNvPr>
          <p:cNvSpPr txBox="1">
            <a:spLocks/>
          </p:cNvSpPr>
          <p:nvPr/>
        </p:nvSpPr>
        <p:spPr>
          <a:xfrm>
            <a:off x="534468" y="2429328"/>
            <a:ext cx="8814774" cy="825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ea typeface="+mn-lt"/>
                <a:cs typeface="+mn-lt"/>
              </a:rPr>
              <a:t>CLASSIFICATION USING ResNet152V2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7505C-8A48-E46F-3078-9B703B68E3E4}"/>
              </a:ext>
            </a:extLst>
          </p:cNvPr>
          <p:cNvSpPr txBox="1"/>
          <p:nvPr/>
        </p:nvSpPr>
        <p:spPr>
          <a:xfrm>
            <a:off x="1154954" y="3070163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8770" indent="-306705">
              <a:spcBef>
                <a:spcPts val="1135"/>
              </a:spcBef>
              <a:buClr>
                <a:srgbClr val="903062"/>
              </a:buClr>
              <a:buSzPct val="91666"/>
              <a:buFont typeface="Cambria"/>
              <a:buChar char="◾"/>
              <a:tabLst>
                <a:tab pos="318770" algn="l"/>
                <a:tab pos="319405" algn="l"/>
              </a:tabLst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Testing an Image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0CE07C-85B3-7685-94D6-D54E562CB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32" y="3070163"/>
            <a:ext cx="7810500" cy="3600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16F307-4ABB-3A60-C589-6F5DE0DA0215}"/>
              </a:ext>
            </a:extLst>
          </p:cNvPr>
          <p:cNvSpPr txBox="1"/>
          <p:nvPr/>
        </p:nvSpPr>
        <p:spPr>
          <a:xfrm>
            <a:off x="1042412" y="3471203"/>
            <a:ext cx="26920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FF0000"/>
                </a:solidFill>
              </a:rPr>
              <a:t>using the trained model to make predictions on a single image. 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FF0000"/>
                </a:solidFill>
              </a:rPr>
              <a:t>This line specifies the file path of the image you want to make predictions on.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FF0000"/>
                </a:solidFill>
              </a:rPr>
              <a:t>loads the image from the specified file path and resizes it to the target size of (224, 224) 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FF0000"/>
                </a:solidFill>
              </a:rPr>
              <a:t>converts the loaded image to a NumPy array 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rgbClr val="FF0000"/>
                </a:solidFill>
              </a:rPr>
              <a:t>expands the dimensions of the image array by adding an extra </a:t>
            </a:r>
            <a:r>
              <a:rPr lang="en-US" sz="1200" b="1" dirty="0" err="1">
                <a:solidFill>
                  <a:srgbClr val="FF0000"/>
                </a:solidFill>
              </a:rPr>
              <a:t>dimensionThis</a:t>
            </a:r>
            <a:r>
              <a:rPr lang="en-US" sz="1200" b="1" dirty="0">
                <a:solidFill>
                  <a:srgbClr val="FF0000"/>
                </a:solidFill>
              </a:rPr>
              <a:t> is necessary because the model expects input in the shape of (</a:t>
            </a:r>
            <a:r>
              <a:rPr lang="en-US" sz="1200" b="1" dirty="0" err="1">
                <a:solidFill>
                  <a:srgbClr val="FF0000"/>
                </a:solidFill>
              </a:rPr>
              <a:t>batch_size</a:t>
            </a:r>
            <a:r>
              <a:rPr lang="en-US" sz="1200" b="1" dirty="0">
                <a:solidFill>
                  <a:srgbClr val="FF0000"/>
                </a:solidFill>
              </a:rPr>
              <a:t>, height, width, channels)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0B26F-C8A9-3419-88F6-40B1A018FC5E}"/>
              </a:ext>
            </a:extLst>
          </p:cNvPr>
          <p:cNvSpPr txBox="1"/>
          <p:nvPr/>
        </p:nvSpPr>
        <p:spPr>
          <a:xfrm>
            <a:off x="8384345" y="3767197"/>
            <a:ext cx="32731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6. passes the image through the </a:t>
            </a:r>
            <a:r>
              <a:rPr lang="en-US" sz="1200" b="1" dirty="0" err="1">
                <a:solidFill>
                  <a:srgbClr val="FF0000"/>
                </a:solidFill>
              </a:rPr>
              <a:t>res_model</a:t>
            </a:r>
            <a:r>
              <a:rPr lang="en-US" sz="1200" b="1" dirty="0">
                <a:solidFill>
                  <a:srgbClr val="FF0000"/>
                </a:solidFill>
              </a:rPr>
              <a:t> to obtain the predictions for the image.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7. uses the argmax() function to find the index of the category with the highest predicted probability.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8. defines the list of category labels in the same order as the model's output.</a:t>
            </a:r>
          </a:p>
          <a:p>
            <a:endParaRPr lang="en-US" sz="1200" b="1" dirty="0">
              <a:solidFill>
                <a:srgbClr val="FF0000"/>
              </a:solidFill>
            </a:endParaRPr>
          </a:p>
          <a:p>
            <a:r>
              <a:rPr lang="en-US" sz="1200" b="1" dirty="0">
                <a:solidFill>
                  <a:srgbClr val="FF0000"/>
                </a:solidFill>
              </a:rPr>
              <a:t>9. prints the predicted category</a:t>
            </a:r>
          </a:p>
          <a:p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235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4FB3-CB54-1ECE-372D-171AE625C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ea typeface="+mj-lt"/>
                <a:cs typeface="+mj-lt"/>
              </a:rPr>
              <a:t>Abstract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6463D-BBAF-70F5-2CCD-9A7432B8D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8523618" cy="42545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latin typeface="Times New Roman"/>
                <a:ea typeface="+mn-lt"/>
                <a:cs typeface="+mn-lt"/>
              </a:rPr>
              <a:t>Alzheimer’s disease is an </a:t>
            </a:r>
            <a:r>
              <a:rPr lang="en-US" sz="28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incurable</a:t>
            </a:r>
            <a:r>
              <a:rPr lang="en-US" sz="2800" dirty="0">
                <a:latin typeface="Times New Roman"/>
                <a:ea typeface="+mn-lt"/>
                <a:cs typeface="+mn-lt"/>
              </a:rPr>
              <a:t> neurodegenerative</a:t>
            </a:r>
            <a:r>
              <a:rPr lang="ar-EG" sz="2800" dirty="0">
                <a:solidFill>
                  <a:srgbClr val="00B050"/>
                </a:solidFill>
                <a:latin typeface="Times New Roman"/>
                <a:ea typeface="+mn-lt"/>
                <a:cs typeface="+mn-lt"/>
              </a:rPr>
              <a:t>تنكس عصبي </a:t>
            </a:r>
            <a:r>
              <a:rPr lang="en-US" sz="2800" dirty="0">
                <a:solidFill>
                  <a:srgbClr val="00B05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2800" dirty="0">
                <a:latin typeface="Times New Roman"/>
                <a:ea typeface="+mn-lt"/>
                <a:cs typeface="+mn-lt"/>
              </a:rPr>
              <a:t>disease that affects brain memory mainly in aged people. Alzheimer’s disease occurs worldwide and mainly affects people aged </a:t>
            </a:r>
            <a:r>
              <a:rPr lang="en-US" sz="2800" b="1" dirty="0">
                <a:latin typeface="Times New Roman"/>
                <a:ea typeface="+mn-lt"/>
                <a:cs typeface="+mn-lt"/>
              </a:rPr>
              <a:t>older than 65 years</a:t>
            </a:r>
            <a:r>
              <a:rPr lang="en-US" sz="2800" dirty="0">
                <a:latin typeface="Times New Roman"/>
                <a:ea typeface="+mn-lt"/>
                <a:cs typeface="+mn-lt"/>
              </a:rPr>
              <a:t>. Early diagnosis for accurate detection is needed for this disease. Manual diagnosis by health specialists is error prone </a:t>
            </a:r>
            <a:r>
              <a:rPr lang="ar-SA" sz="2800" dirty="0">
                <a:solidFill>
                  <a:srgbClr val="00B050"/>
                </a:solidFill>
                <a:latin typeface="Times New Roman"/>
                <a:ea typeface="+mn-lt"/>
                <a:cs typeface="+mn-lt"/>
              </a:rPr>
              <a:t>عرضة للخطأ</a:t>
            </a:r>
            <a:r>
              <a:rPr lang="en-US" sz="2800" dirty="0">
                <a:solidFill>
                  <a:srgbClr val="00B050"/>
                </a:solidFill>
                <a:latin typeface="Times New Roman"/>
                <a:ea typeface="+mn-lt"/>
                <a:cs typeface="+mn-lt"/>
              </a:rPr>
              <a:t>  </a:t>
            </a:r>
            <a:r>
              <a:rPr lang="en-US" sz="2800" dirty="0">
                <a:latin typeface="Times New Roman"/>
                <a:ea typeface="+mn-lt"/>
                <a:cs typeface="+mn-lt"/>
              </a:rPr>
              <a:t>and time consuming due to the large number of patients presenting with the disease.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080384-C5C1-E1D1-D125-673D8939C4EC}"/>
              </a:ext>
            </a:extLst>
          </p:cNvPr>
          <p:cNvSpPr txBox="1"/>
          <p:nvPr/>
        </p:nvSpPr>
        <p:spPr>
          <a:xfrm>
            <a:off x="9678573" y="2413337"/>
            <a:ext cx="20960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Neurodegenerative</a:t>
            </a:r>
            <a:r>
              <a:rPr lang="ar-EG" b="1" dirty="0">
                <a:solidFill>
                  <a:srgbClr val="FF0000"/>
                </a:solidFill>
              </a:rPr>
              <a:t>:</a:t>
            </a:r>
            <a:r>
              <a:rPr lang="en-US" b="1" dirty="0">
                <a:solidFill>
                  <a:srgbClr val="FF0000"/>
                </a:solidFill>
              </a:rPr>
              <a:t> A type of disease in which cells of the central nervous system stop working or die</a:t>
            </a:r>
          </a:p>
        </p:txBody>
      </p:sp>
    </p:spTree>
    <p:extLst>
      <p:ext uri="{BB962C8B-B14F-4D97-AF65-F5344CB8AC3E}">
        <p14:creationId xmlns:p14="http://schemas.microsoft.com/office/powerpoint/2010/main" val="2273035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369211-9873-F0D3-577D-BB8D00420445}"/>
              </a:ext>
            </a:extLst>
          </p:cNvPr>
          <p:cNvSpPr txBox="1">
            <a:spLocks/>
          </p:cNvSpPr>
          <p:nvPr/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Conclusion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50BECF-3F57-FDAB-3440-FED55506B021}"/>
              </a:ext>
            </a:extLst>
          </p:cNvPr>
          <p:cNvSpPr txBox="1">
            <a:spLocks/>
          </p:cNvSpPr>
          <p:nvPr/>
        </p:nvSpPr>
        <p:spPr>
          <a:xfrm>
            <a:off x="747991" y="2244661"/>
            <a:ext cx="8814774" cy="825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ea typeface="+mn-lt"/>
                <a:cs typeface="+mn-lt"/>
              </a:rPr>
              <a:t>Comparison between CNN and ResNet152V2</a:t>
            </a:r>
          </a:p>
          <a:p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6B905BD-1B3C-1913-2819-CD7183A2C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232131"/>
              </p:ext>
            </p:extLst>
          </p:nvPr>
        </p:nvGraphicFramePr>
        <p:xfrm>
          <a:off x="1471660" y="3288452"/>
          <a:ext cx="8128000" cy="330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30649562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380978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ResNet152V2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405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Build from scratch manually layer by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Pretrained model just edit its 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185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Try and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it is suitable for transfer learning on a variety of image classification tasks.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635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require a large amount of labeled data to train effectively, which can be costly and time-consuming to obtain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It is deeper than traditional CNN architectures, enabling the model to capture more complex and abstract patterns in the data.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9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High computational requirements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ResNet-152 aims to improve the training and performance of deep neural networks in image classification 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78206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Finally, we choose the </a:t>
                      </a:r>
                      <a:r>
                        <a:rPr lang="en-US" sz="1400" b="1" dirty="0" err="1"/>
                        <a:t>resnet</a:t>
                      </a:r>
                      <a:r>
                        <a:rPr lang="en-US" sz="1400" b="1" dirty="0"/>
                        <a:t> because of its benefits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sz="1400" b="1" dirty="0"/>
                        <a:t>These design choices allow the model to effectively learn complex features,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421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7319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5E2B75C-F8F4-2B91-B89C-0FB7CC3F4CB0}"/>
              </a:ext>
            </a:extLst>
          </p:cNvPr>
          <p:cNvSpPr txBox="1">
            <a:spLocks/>
          </p:cNvSpPr>
          <p:nvPr/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The website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51A59B-860F-84C8-4381-A5795C52E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75" y="2349304"/>
            <a:ext cx="5344320" cy="38794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FE2C55-3A1D-F3C9-4887-191C870A8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295" y="2349304"/>
            <a:ext cx="6398281" cy="329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68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7A4558-9B71-2699-9A7F-96646E2AAFD7}"/>
              </a:ext>
            </a:extLst>
          </p:cNvPr>
          <p:cNvSpPr txBox="1">
            <a:spLocks/>
          </p:cNvSpPr>
          <p:nvPr/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The website(followed)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C7970B-F28D-DFA4-6041-524287EE1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01" y="2321211"/>
            <a:ext cx="5819103" cy="39811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EB7330-E8F0-92DB-09A2-71A945155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404" y="2321211"/>
            <a:ext cx="5298025" cy="11881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ACF08B-885E-3C00-1E9F-B35F7EDF7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291" y="3429000"/>
            <a:ext cx="5191138" cy="278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77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476D35-CF9B-D239-298E-DD59784D9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99" y="973667"/>
            <a:ext cx="3736490" cy="48337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EBEBEB"/>
                </a:solidFill>
                <a:latin typeface="Times New Roman"/>
                <a:cs typeface="Times New Roman"/>
              </a:rPr>
              <a:t>FUTURE PROSPECTIVE</a:t>
            </a:r>
          </a:p>
          <a:p>
            <a:endParaRPr lang="en-US" sz="2000" dirty="0">
              <a:solidFill>
                <a:srgbClr val="EBEBEB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3C64AA1C-E5A2-5F0A-89A6-D8692C2469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687999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652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7BE561-0347-B2F9-ED76-3C7CB8C28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428" y="962944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Times New Roman"/>
                <a:cs typeface="Times New Roman"/>
              </a:rPr>
              <a:t>Thank You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27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5BD80-70C2-9E2E-8A6D-A82EF284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Introduction</a:t>
            </a:r>
            <a:r>
              <a:rPr lang="en-US" sz="3600" dirty="0">
                <a:ea typeface="+mn-lt"/>
                <a:cs typeface="+mn-lt"/>
              </a:rPr>
              <a:t> and definition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A928F-3485-4830-1F79-716EA3AEE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Alzheimer’s disease (AD) is a type of incurable brain disease due to neurodegeneration. AD is present worldwide. </a:t>
            </a:r>
            <a:r>
              <a:rPr lang="en-US" sz="2400" dirty="0">
                <a:latin typeface="Times New Roman"/>
                <a:ea typeface="+mn-lt"/>
                <a:cs typeface="+mn-lt"/>
              </a:rPr>
              <a:t>This disease is more prevalent in aged people, normally affecting those aged 65 or older; 10% of cases are early onset occurring in people younger than 65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. </a:t>
            </a:r>
            <a:r>
              <a:rPr lang="en-US" sz="2400" dirty="0">
                <a:latin typeface="Times New Roman"/>
                <a:ea typeface="+mn-lt"/>
                <a:cs typeface="+mn-lt"/>
              </a:rPr>
              <a:t>AD also affects 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language, attention, comprehension, reasoning, and memory.</a:t>
            </a:r>
            <a:endParaRPr lang="en-US" sz="2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0573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D4E07-700E-1520-A9B9-089B68F7D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Why Alzheimer’s Disease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3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2B6C6-656D-2D61-C452-6B4E9BE5D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Alzheimer's disease causes the brain to shrink </a:t>
            </a:r>
            <a:r>
              <a:rPr lang="ar-SA" dirty="0">
                <a:solidFill>
                  <a:srgbClr val="00B050"/>
                </a:solidFill>
              </a:rPr>
              <a:t>تقلص</a:t>
            </a:r>
            <a:r>
              <a:rPr lang="en-US" dirty="0"/>
              <a:t> and brain cells to eventually die.</a:t>
            </a:r>
          </a:p>
          <a:p>
            <a:r>
              <a:rPr lang="en-US" dirty="0"/>
              <a:t>Alzheimer's disease is the most common cause of dementia </a:t>
            </a:r>
            <a:r>
              <a:rPr lang="ar-EG" dirty="0">
                <a:solidFill>
                  <a:srgbClr val="00B050"/>
                </a:solidFill>
              </a:rPr>
              <a:t>خرف</a:t>
            </a:r>
            <a:r>
              <a:rPr lang="en-US" dirty="0"/>
              <a:t>.</a:t>
            </a:r>
          </a:p>
          <a:p>
            <a:r>
              <a:rPr lang="en-US" dirty="0"/>
              <a:t> It‘s important to study Alzheimer's disease as They allow us to: Better understand the aging </a:t>
            </a:r>
            <a:r>
              <a:rPr lang="ar-EG" dirty="0">
                <a:solidFill>
                  <a:srgbClr val="00B050"/>
                </a:solidFill>
              </a:rPr>
              <a:t>الشيخوخة</a:t>
            </a:r>
            <a:r>
              <a:rPr lang="en-US" dirty="0"/>
              <a:t> process.</a:t>
            </a:r>
          </a:p>
          <a:p>
            <a:r>
              <a:rPr lang="en-US" dirty="0"/>
              <a:t> Understand </a:t>
            </a:r>
            <a:r>
              <a:rPr lang="en-US" b="1" dirty="0"/>
              <a:t>how brain function changes</a:t>
            </a:r>
            <a:r>
              <a:rPr lang="en-US" dirty="0"/>
              <a:t> in people with Alzheimer's disease. </a:t>
            </a:r>
          </a:p>
          <a:p>
            <a:r>
              <a:rPr lang="en-US" dirty="0"/>
              <a:t>Test ways to slow or prevent the disease's progress.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858BF-90B5-4ECB-8B8B-927FB4E39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189" y="3052690"/>
            <a:ext cx="2754856" cy="161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21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975013" y="2108951"/>
            <a:ext cx="5066030" cy="2477770"/>
            <a:chOff x="997013" y="1876361"/>
            <a:chExt cx="5066030" cy="24777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6819" y="2327147"/>
              <a:ext cx="4835652" cy="20269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08125" y="1887473"/>
              <a:ext cx="1466215" cy="1432560"/>
            </a:xfrm>
            <a:custGeom>
              <a:avLst/>
              <a:gdLst/>
              <a:ahLst/>
              <a:cxnLst/>
              <a:rect l="l" t="t" r="r" b="b"/>
              <a:pathLst>
                <a:path w="1466214" h="1432560">
                  <a:moveTo>
                    <a:pt x="733044" y="0"/>
                  </a:moveTo>
                  <a:lnTo>
                    <a:pt x="684843" y="1523"/>
                  </a:lnTo>
                  <a:lnTo>
                    <a:pt x="637475" y="6031"/>
                  </a:lnTo>
                  <a:lnTo>
                    <a:pt x="591036" y="13428"/>
                  </a:lnTo>
                  <a:lnTo>
                    <a:pt x="545624" y="23621"/>
                  </a:lnTo>
                  <a:lnTo>
                    <a:pt x="501335" y="36515"/>
                  </a:lnTo>
                  <a:lnTo>
                    <a:pt x="458264" y="52015"/>
                  </a:lnTo>
                  <a:lnTo>
                    <a:pt x="416509" y="70028"/>
                  </a:lnTo>
                  <a:lnTo>
                    <a:pt x="376167" y="90458"/>
                  </a:lnTo>
                  <a:lnTo>
                    <a:pt x="337334" y="113212"/>
                  </a:lnTo>
                  <a:lnTo>
                    <a:pt x="300106" y="138196"/>
                  </a:lnTo>
                  <a:lnTo>
                    <a:pt x="264580" y="165314"/>
                  </a:lnTo>
                  <a:lnTo>
                    <a:pt x="230852" y="194473"/>
                  </a:lnTo>
                  <a:lnTo>
                    <a:pt x="199020" y="225577"/>
                  </a:lnTo>
                  <a:lnTo>
                    <a:pt x="169179" y="258534"/>
                  </a:lnTo>
                  <a:lnTo>
                    <a:pt x="141427" y="293248"/>
                  </a:lnTo>
                  <a:lnTo>
                    <a:pt x="115859" y="329624"/>
                  </a:lnTo>
                  <a:lnTo>
                    <a:pt x="92573" y="367570"/>
                  </a:lnTo>
                  <a:lnTo>
                    <a:pt x="71665" y="406989"/>
                  </a:lnTo>
                  <a:lnTo>
                    <a:pt x="53231" y="447789"/>
                  </a:lnTo>
                  <a:lnTo>
                    <a:pt x="37368" y="489874"/>
                  </a:lnTo>
                  <a:lnTo>
                    <a:pt x="24173" y="533150"/>
                  </a:lnTo>
                  <a:lnTo>
                    <a:pt x="13742" y="577523"/>
                  </a:lnTo>
                  <a:lnTo>
                    <a:pt x="6172" y="622899"/>
                  </a:lnTo>
                  <a:lnTo>
                    <a:pt x="1559" y="669182"/>
                  </a:lnTo>
                  <a:lnTo>
                    <a:pt x="0" y="716279"/>
                  </a:lnTo>
                  <a:lnTo>
                    <a:pt x="1559" y="763377"/>
                  </a:lnTo>
                  <a:lnTo>
                    <a:pt x="6172" y="809660"/>
                  </a:lnTo>
                  <a:lnTo>
                    <a:pt x="13742" y="855036"/>
                  </a:lnTo>
                  <a:lnTo>
                    <a:pt x="24173" y="899409"/>
                  </a:lnTo>
                  <a:lnTo>
                    <a:pt x="37368" y="942685"/>
                  </a:lnTo>
                  <a:lnTo>
                    <a:pt x="53231" y="984770"/>
                  </a:lnTo>
                  <a:lnTo>
                    <a:pt x="71665" y="1025570"/>
                  </a:lnTo>
                  <a:lnTo>
                    <a:pt x="92573" y="1064989"/>
                  </a:lnTo>
                  <a:lnTo>
                    <a:pt x="115859" y="1102935"/>
                  </a:lnTo>
                  <a:lnTo>
                    <a:pt x="141427" y="1139311"/>
                  </a:lnTo>
                  <a:lnTo>
                    <a:pt x="169179" y="1174025"/>
                  </a:lnTo>
                  <a:lnTo>
                    <a:pt x="199020" y="1206982"/>
                  </a:lnTo>
                  <a:lnTo>
                    <a:pt x="230852" y="1238086"/>
                  </a:lnTo>
                  <a:lnTo>
                    <a:pt x="264580" y="1267245"/>
                  </a:lnTo>
                  <a:lnTo>
                    <a:pt x="300106" y="1294363"/>
                  </a:lnTo>
                  <a:lnTo>
                    <a:pt x="337334" y="1319347"/>
                  </a:lnTo>
                  <a:lnTo>
                    <a:pt x="376167" y="1342101"/>
                  </a:lnTo>
                  <a:lnTo>
                    <a:pt x="416509" y="1362531"/>
                  </a:lnTo>
                  <a:lnTo>
                    <a:pt x="458264" y="1380544"/>
                  </a:lnTo>
                  <a:lnTo>
                    <a:pt x="501335" y="1396044"/>
                  </a:lnTo>
                  <a:lnTo>
                    <a:pt x="545624" y="1408938"/>
                  </a:lnTo>
                  <a:lnTo>
                    <a:pt x="591036" y="1419131"/>
                  </a:lnTo>
                  <a:lnTo>
                    <a:pt x="637475" y="1426528"/>
                  </a:lnTo>
                  <a:lnTo>
                    <a:pt x="684843" y="1431036"/>
                  </a:lnTo>
                  <a:lnTo>
                    <a:pt x="733044" y="1432560"/>
                  </a:lnTo>
                  <a:lnTo>
                    <a:pt x="781244" y="1431036"/>
                  </a:lnTo>
                  <a:lnTo>
                    <a:pt x="828612" y="1426528"/>
                  </a:lnTo>
                  <a:lnTo>
                    <a:pt x="875051" y="1419131"/>
                  </a:lnTo>
                  <a:lnTo>
                    <a:pt x="920463" y="1408938"/>
                  </a:lnTo>
                  <a:lnTo>
                    <a:pt x="964752" y="1396044"/>
                  </a:lnTo>
                  <a:lnTo>
                    <a:pt x="1007823" y="1380544"/>
                  </a:lnTo>
                  <a:lnTo>
                    <a:pt x="1049578" y="1362531"/>
                  </a:lnTo>
                  <a:lnTo>
                    <a:pt x="1089920" y="1342101"/>
                  </a:lnTo>
                  <a:lnTo>
                    <a:pt x="1128753" y="1319347"/>
                  </a:lnTo>
                  <a:lnTo>
                    <a:pt x="1165981" y="1294363"/>
                  </a:lnTo>
                  <a:lnTo>
                    <a:pt x="1201507" y="1267245"/>
                  </a:lnTo>
                  <a:lnTo>
                    <a:pt x="1235235" y="1238086"/>
                  </a:lnTo>
                  <a:lnTo>
                    <a:pt x="1267067" y="1206982"/>
                  </a:lnTo>
                  <a:lnTo>
                    <a:pt x="1296908" y="1174025"/>
                  </a:lnTo>
                  <a:lnTo>
                    <a:pt x="1324660" y="1139311"/>
                  </a:lnTo>
                  <a:lnTo>
                    <a:pt x="1350228" y="1102935"/>
                  </a:lnTo>
                  <a:lnTo>
                    <a:pt x="1373514" y="1064989"/>
                  </a:lnTo>
                  <a:lnTo>
                    <a:pt x="1394422" y="1025570"/>
                  </a:lnTo>
                  <a:lnTo>
                    <a:pt x="1412856" y="984770"/>
                  </a:lnTo>
                  <a:lnTo>
                    <a:pt x="1428719" y="942685"/>
                  </a:lnTo>
                  <a:lnTo>
                    <a:pt x="1441914" y="899409"/>
                  </a:lnTo>
                  <a:lnTo>
                    <a:pt x="1452345" y="855036"/>
                  </a:lnTo>
                  <a:lnTo>
                    <a:pt x="1459915" y="809660"/>
                  </a:lnTo>
                  <a:lnTo>
                    <a:pt x="1464528" y="763377"/>
                  </a:lnTo>
                  <a:lnTo>
                    <a:pt x="1466088" y="716279"/>
                  </a:lnTo>
                  <a:lnTo>
                    <a:pt x="1464528" y="669182"/>
                  </a:lnTo>
                  <a:lnTo>
                    <a:pt x="1459915" y="622899"/>
                  </a:lnTo>
                  <a:lnTo>
                    <a:pt x="1452345" y="577523"/>
                  </a:lnTo>
                  <a:lnTo>
                    <a:pt x="1441914" y="533150"/>
                  </a:lnTo>
                  <a:lnTo>
                    <a:pt x="1428719" y="489874"/>
                  </a:lnTo>
                  <a:lnTo>
                    <a:pt x="1412856" y="447789"/>
                  </a:lnTo>
                  <a:lnTo>
                    <a:pt x="1394422" y="406989"/>
                  </a:lnTo>
                  <a:lnTo>
                    <a:pt x="1373514" y="367570"/>
                  </a:lnTo>
                  <a:lnTo>
                    <a:pt x="1350228" y="329624"/>
                  </a:lnTo>
                  <a:lnTo>
                    <a:pt x="1324660" y="293248"/>
                  </a:lnTo>
                  <a:lnTo>
                    <a:pt x="1296908" y="258534"/>
                  </a:lnTo>
                  <a:lnTo>
                    <a:pt x="1267067" y="225577"/>
                  </a:lnTo>
                  <a:lnTo>
                    <a:pt x="1235235" y="194473"/>
                  </a:lnTo>
                  <a:lnTo>
                    <a:pt x="1201507" y="165314"/>
                  </a:lnTo>
                  <a:lnTo>
                    <a:pt x="1165981" y="138196"/>
                  </a:lnTo>
                  <a:lnTo>
                    <a:pt x="1128753" y="113212"/>
                  </a:lnTo>
                  <a:lnTo>
                    <a:pt x="1089920" y="90458"/>
                  </a:lnTo>
                  <a:lnTo>
                    <a:pt x="1049578" y="70028"/>
                  </a:lnTo>
                  <a:lnTo>
                    <a:pt x="1007823" y="52015"/>
                  </a:lnTo>
                  <a:lnTo>
                    <a:pt x="964752" y="36515"/>
                  </a:lnTo>
                  <a:lnTo>
                    <a:pt x="920463" y="23621"/>
                  </a:lnTo>
                  <a:lnTo>
                    <a:pt x="875051" y="13428"/>
                  </a:lnTo>
                  <a:lnTo>
                    <a:pt x="828612" y="6031"/>
                  </a:lnTo>
                  <a:lnTo>
                    <a:pt x="781244" y="1523"/>
                  </a:lnTo>
                  <a:lnTo>
                    <a:pt x="7330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08125" y="1887473"/>
              <a:ext cx="1466215" cy="1432560"/>
            </a:xfrm>
            <a:custGeom>
              <a:avLst/>
              <a:gdLst/>
              <a:ahLst/>
              <a:cxnLst/>
              <a:rect l="l" t="t" r="r" b="b"/>
              <a:pathLst>
                <a:path w="1466214" h="1432560">
                  <a:moveTo>
                    <a:pt x="0" y="716279"/>
                  </a:moveTo>
                  <a:lnTo>
                    <a:pt x="1559" y="669182"/>
                  </a:lnTo>
                  <a:lnTo>
                    <a:pt x="6172" y="622899"/>
                  </a:lnTo>
                  <a:lnTo>
                    <a:pt x="13742" y="577523"/>
                  </a:lnTo>
                  <a:lnTo>
                    <a:pt x="24173" y="533150"/>
                  </a:lnTo>
                  <a:lnTo>
                    <a:pt x="37368" y="489874"/>
                  </a:lnTo>
                  <a:lnTo>
                    <a:pt x="53231" y="447789"/>
                  </a:lnTo>
                  <a:lnTo>
                    <a:pt x="71665" y="406989"/>
                  </a:lnTo>
                  <a:lnTo>
                    <a:pt x="92573" y="367570"/>
                  </a:lnTo>
                  <a:lnTo>
                    <a:pt x="115859" y="329624"/>
                  </a:lnTo>
                  <a:lnTo>
                    <a:pt x="141427" y="293248"/>
                  </a:lnTo>
                  <a:lnTo>
                    <a:pt x="169179" y="258534"/>
                  </a:lnTo>
                  <a:lnTo>
                    <a:pt x="199020" y="225577"/>
                  </a:lnTo>
                  <a:lnTo>
                    <a:pt x="230852" y="194473"/>
                  </a:lnTo>
                  <a:lnTo>
                    <a:pt x="264580" y="165314"/>
                  </a:lnTo>
                  <a:lnTo>
                    <a:pt x="300106" y="138196"/>
                  </a:lnTo>
                  <a:lnTo>
                    <a:pt x="337334" y="113212"/>
                  </a:lnTo>
                  <a:lnTo>
                    <a:pt x="376167" y="90458"/>
                  </a:lnTo>
                  <a:lnTo>
                    <a:pt x="416509" y="70028"/>
                  </a:lnTo>
                  <a:lnTo>
                    <a:pt x="458264" y="52015"/>
                  </a:lnTo>
                  <a:lnTo>
                    <a:pt x="501335" y="36515"/>
                  </a:lnTo>
                  <a:lnTo>
                    <a:pt x="545624" y="23621"/>
                  </a:lnTo>
                  <a:lnTo>
                    <a:pt x="591036" y="13428"/>
                  </a:lnTo>
                  <a:lnTo>
                    <a:pt x="637475" y="6031"/>
                  </a:lnTo>
                  <a:lnTo>
                    <a:pt x="684843" y="1523"/>
                  </a:lnTo>
                  <a:lnTo>
                    <a:pt x="733044" y="0"/>
                  </a:lnTo>
                  <a:lnTo>
                    <a:pt x="781244" y="1523"/>
                  </a:lnTo>
                  <a:lnTo>
                    <a:pt x="828612" y="6031"/>
                  </a:lnTo>
                  <a:lnTo>
                    <a:pt x="875051" y="13428"/>
                  </a:lnTo>
                  <a:lnTo>
                    <a:pt x="920463" y="23621"/>
                  </a:lnTo>
                  <a:lnTo>
                    <a:pt x="964752" y="36515"/>
                  </a:lnTo>
                  <a:lnTo>
                    <a:pt x="1007823" y="52015"/>
                  </a:lnTo>
                  <a:lnTo>
                    <a:pt x="1049578" y="70028"/>
                  </a:lnTo>
                  <a:lnTo>
                    <a:pt x="1089920" y="90458"/>
                  </a:lnTo>
                  <a:lnTo>
                    <a:pt x="1128753" y="113212"/>
                  </a:lnTo>
                  <a:lnTo>
                    <a:pt x="1165981" y="138196"/>
                  </a:lnTo>
                  <a:lnTo>
                    <a:pt x="1201507" y="165314"/>
                  </a:lnTo>
                  <a:lnTo>
                    <a:pt x="1235235" y="194473"/>
                  </a:lnTo>
                  <a:lnTo>
                    <a:pt x="1267067" y="225577"/>
                  </a:lnTo>
                  <a:lnTo>
                    <a:pt x="1296908" y="258534"/>
                  </a:lnTo>
                  <a:lnTo>
                    <a:pt x="1324660" y="293248"/>
                  </a:lnTo>
                  <a:lnTo>
                    <a:pt x="1350228" y="329624"/>
                  </a:lnTo>
                  <a:lnTo>
                    <a:pt x="1373514" y="367570"/>
                  </a:lnTo>
                  <a:lnTo>
                    <a:pt x="1394422" y="406989"/>
                  </a:lnTo>
                  <a:lnTo>
                    <a:pt x="1412856" y="447789"/>
                  </a:lnTo>
                  <a:lnTo>
                    <a:pt x="1428719" y="489874"/>
                  </a:lnTo>
                  <a:lnTo>
                    <a:pt x="1441914" y="533150"/>
                  </a:lnTo>
                  <a:lnTo>
                    <a:pt x="1452345" y="577523"/>
                  </a:lnTo>
                  <a:lnTo>
                    <a:pt x="1459915" y="622899"/>
                  </a:lnTo>
                  <a:lnTo>
                    <a:pt x="1464528" y="669182"/>
                  </a:lnTo>
                  <a:lnTo>
                    <a:pt x="1466088" y="716279"/>
                  </a:lnTo>
                  <a:lnTo>
                    <a:pt x="1464528" y="763377"/>
                  </a:lnTo>
                  <a:lnTo>
                    <a:pt x="1459915" y="809660"/>
                  </a:lnTo>
                  <a:lnTo>
                    <a:pt x="1452345" y="855036"/>
                  </a:lnTo>
                  <a:lnTo>
                    <a:pt x="1441914" y="899409"/>
                  </a:lnTo>
                  <a:lnTo>
                    <a:pt x="1428719" y="942685"/>
                  </a:lnTo>
                  <a:lnTo>
                    <a:pt x="1412856" y="984770"/>
                  </a:lnTo>
                  <a:lnTo>
                    <a:pt x="1394422" y="1025570"/>
                  </a:lnTo>
                  <a:lnTo>
                    <a:pt x="1373514" y="1064989"/>
                  </a:lnTo>
                  <a:lnTo>
                    <a:pt x="1350228" y="1102935"/>
                  </a:lnTo>
                  <a:lnTo>
                    <a:pt x="1324660" y="1139311"/>
                  </a:lnTo>
                  <a:lnTo>
                    <a:pt x="1296908" y="1174025"/>
                  </a:lnTo>
                  <a:lnTo>
                    <a:pt x="1267067" y="1206982"/>
                  </a:lnTo>
                  <a:lnTo>
                    <a:pt x="1235235" y="1238086"/>
                  </a:lnTo>
                  <a:lnTo>
                    <a:pt x="1201507" y="1267245"/>
                  </a:lnTo>
                  <a:lnTo>
                    <a:pt x="1165981" y="1294363"/>
                  </a:lnTo>
                  <a:lnTo>
                    <a:pt x="1128753" y="1319347"/>
                  </a:lnTo>
                  <a:lnTo>
                    <a:pt x="1089920" y="1342101"/>
                  </a:lnTo>
                  <a:lnTo>
                    <a:pt x="1049578" y="1362531"/>
                  </a:lnTo>
                  <a:lnTo>
                    <a:pt x="1007823" y="1380544"/>
                  </a:lnTo>
                  <a:lnTo>
                    <a:pt x="964752" y="1396044"/>
                  </a:lnTo>
                  <a:lnTo>
                    <a:pt x="920463" y="1408938"/>
                  </a:lnTo>
                  <a:lnTo>
                    <a:pt x="875051" y="1419131"/>
                  </a:lnTo>
                  <a:lnTo>
                    <a:pt x="828612" y="1426528"/>
                  </a:lnTo>
                  <a:lnTo>
                    <a:pt x="781244" y="1431036"/>
                  </a:lnTo>
                  <a:lnTo>
                    <a:pt x="733044" y="1432560"/>
                  </a:lnTo>
                  <a:lnTo>
                    <a:pt x="684843" y="1431036"/>
                  </a:lnTo>
                  <a:lnTo>
                    <a:pt x="637475" y="1426528"/>
                  </a:lnTo>
                  <a:lnTo>
                    <a:pt x="591036" y="1419131"/>
                  </a:lnTo>
                  <a:lnTo>
                    <a:pt x="545624" y="1408938"/>
                  </a:lnTo>
                  <a:lnTo>
                    <a:pt x="501335" y="1396044"/>
                  </a:lnTo>
                  <a:lnTo>
                    <a:pt x="458264" y="1380544"/>
                  </a:lnTo>
                  <a:lnTo>
                    <a:pt x="416509" y="1362531"/>
                  </a:lnTo>
                  <a:lnTo>
                    <a:pt x="376167" y="1342101"/>
                  </a:lnTo>
                  <a:lnTo>
                    <a:pt x="337334" y="1319347"/>
                  </a:lnTo>
                  <a:lnTo>
                    <a:pt x="300106" y="1294363"/>
                  </a:lnTo>
                  <a:lnTo>
                    <a:pt x="264580" y="1267245"/>
                  </a:lnTo>
                  <a:lnTo>
                    <a:pt x="230852" y="1238086"/>
                  </a:lnTo>
                  <a:lnTo>
                    <a:pt x="199020" y="1206982"/>
                  </a:lnTo>
                  <a:lnTo>
                    <a:pt x="169179" y="1174025"/>
                  </a:lnTo>
                  <a:lnTo>
                    <a:pt x="141427" y="1139311"/>
                  </a:lnTo>
                  <a:lnTo>
                    <a:pt x="115859" y="1102935"/>
                  </a:lnTo>
                  <a:lnTo>
                    <a:pt x="92573" y="1064989"/>
                  </a:lnTo>
                  <a:lnTo>
                    <a:pt x="71665" y="1025570"/>
                  </a:lnTo>
                  <a:lnTo>
                    <a:pt x="53231" y="984770"/>
                  </a:lnTo>
                  <a:lnTo>
                    <a:pt x="37368" y="942685"/>
                  </a:lnTo>
                  <a:lnTo>
                    <a:pt x="24173" y="899409"/>
                  </a:lnTo>
                  <a:lnTo>
                    <a:pt x="13742" y="855036"/>
                  </a:lnTo>
                  <a:lnTo>
                    <a:pt x="6172" y="809660"/>
                  </a:lnTo>
                  <a:lnTo>
                    <a:pt x="1559" y="763377"/>
                  </a:lnTo>
                  <a:lnTo>
                    <a:pt x="0" y="716279"/>
                  </a:lnTo>
                  <a:close/>
                </a:path>
              </a:pathLst>
            </a:custGeom>
            <a:ln w="22225">
              <a:solidFill>
                <a:srgbClr val="4060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87432" y="2656625"/>
            <a:ext cx="863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0" dirty="0">
                <a:latin typeface="Trebuchet MS"/>
                <a:cs typeface="Trebuchet MS"/>
              </a:rPr>
              <a:t>No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Cure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047988" y="2170665"/>
            <a:ext cx="4079875" cy="4603750"/>
            <a:chOff x="7961376" y="1946148"/>
            <a:chExt cx="4079875" cy="460375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1376" y="1946148"/>
              <a:ext cx="4079748" cy="27127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626602" y="4354830"/>
              <a:ext cx="2924810" cy="2184400"/>
            </a:xfrm>
            <a:custGeom>
              <a:avLst/>
              <a:gdLst/>
              <a:ahLst/>
              <a:cxnLst/>
              <a:rect l="l" t="t" r="r" b="b"/>
              <a:pathLst>
                <a:path w="2924809" h="2184400">
                  <a:moveTo>
                    <a:pt x="1462277" y="0"/>
                  </a:moveTo>
                  <a:lnTo>
                    <a:pt x="1407457" y="753"/>
                  </a:lnTo>
                  <a:lnTo>
                    <a:pt x="1353146" y="2994"/>
                  </a:lnTo>
                  <a:lnTo>
                    <a:pt x="1299380" y="6698"/>
                  </a:lnTo>
                  <a:lnTo>
                    <a:pt x="1246193" y="11838"/>
                  </a:lnTo>
                  <a:lnTo>
                    <a:pt x="1193622" y="18387"/>
                  </a:lnTo>
                  <a:lnTo>
                    <a:pt x="1141701" y="26319"/>
                  </a:lnTo>
                  <a:lnTo>
                    <a:pt x="1090466" y="35608"/>
                  </a:lnTo>
                  <a:lnTo>
                    <a:pt x="1039953" y="46227"/>
                  </a:lnTo>
                  <a:lnTo>
                    <a:pt x="990196" y="58150"/>
                  </a:lnTo>
                  <a:lnTo>
                    <a:pt x="941231" y="71350"/>
                  </a:lnTo>
                  <a:lnTo>
                    <a:pt x="893093" y="85802"/>
                  </a:lnTo>
                  <a:lnTo>
                    <a:pt x="845818" y="101478"/>
                  </a:lnTo>
                  <a:lnTo>
                    <a:pt x="799441" y="118353"/>
                  </a:lnTo>
                  <a:lnTo>
                    <a:pt x="753998" y="136400"/>
                  </a:lnTo>
                  <a:lnTo>
                    <a:pt x="709523" y="155592"/>
                  </a:lnTo>
                  <a:lnTo>
                    <a:pt x="666052" y="175904"/>
                  </a:lnTo>
                  <a:lnTo>
                    <a:pt x="623621" y="197309"/>
                  </a:lnTo>
                  <a:lnTo>
                    <a:pt x="582264" y="219780"/>
                  </a:lnTo>
                  <a:lnTo>
                    <a:pt x="542017" y="243291"/>
                  </a:lnTo>
                  <a:lnTo>
                    <a:pt x="502916" y="267816"/>
                  </a:lnTo>
                  <a:lnTo>
                    <a:pt x="464996" y="293328"/>
                  </a:lnTo>
                  <a:lnTo>
                    <a:pt x="428291" y="319801"/>
                  </a:lnTo>
                  <a:lnTo>
                    <a:pt x="392838" y="347209"/>
                  </a:lnTo>
                  <a:lnTo>
                    <a:pt x="358672" y="375525"/>
                  </a:lnTo>
                  <a:lnTo>
                    <a:pt x="325828" y="404723"/>
                  </a:lnTo>
                  <a:lnTo>
                    <a:pt x="294341" y="434776"/>
                  </a:lnTo>
                  <a:lnTo>
                    <a:pt x="264247" y="465659"/>
                  </a:lnTo>
                  <a:lnTo>
                    <a:pt x="235582" y="497344"/>
                  </a:lnTo>
                  <a:lnTo>
                    <a:pt x="208380" y="529805"/>
                  </a:lnTo>
                  <a:lnTo>
                    <a:pt x="182676" y="563017"/>
                  </a:lnTo>
                  <a:lnTo>
                    <a:pt x="158507" y="596952"/>
                  </a:lnTo>
                  <a:lnTo>
                    <a:pt x="135907" y="631584"/>
                  </a:lnTo>
                  <a:lnTo>
                    <a:pt x="114913" y="666886"/>
                  </a:lnTo>
                  <a:lnTo>
                    <a:pt x="95558" y="702834"/>
                  </a:lnTo>
                  <a:lnTo>
                    <a:pt x="77879" y="739399"/>
                  </a:lnTo>
                  <a:lnTo>
                    <a:pt x="61911" y="776556"/>
                  </a:lnTo>
                  <a:lnTo>
                    <a:pt x="47689" y="814278"/>
                  </a:lnTo>
                  <a:lnTo>
                    <a:pt x="35249" y="852539"/>
                  </a:lnTo>
                  <a:lnTo>
                    <a:pt x="24625" y="891313"/>
                  </a:lnTo>
                  <a:lnTo>
                    <a:pt x="15854" y="930573"/>
                  </a:lnTo>
                  <a:lnTo>
                    <a:pt x="8971" y="970292"/>
                  </a:lnTo>
                  <a:lnTo>
                    <a:pt x="4010" y="1010445"/>
                  </a:lnTo>
                  <a:lnTo>
                    <a:pt x="1008" y="1051005"/>
                  </a:lnTo>
                  <a:lnTo>
                    <a:pt x="0" y="1091946"/>
                  </a:lnTo>
                  <a:lnTo>
                    <a:pt x="1008" y="1132882"/>
                  </a:lnTo>
                  <a:lnTo>
                    <a:pt x="4010" y="1173438"/>
                  </a:lnTo>
                  <a:lnTo>
                    <a:pt x="8971" y="1213588"/>
                  </a:lnTo>
                  <a:lnTo>
                    <a:pt x="15854" y="1253304"/>
                  </a:lnTo>
                  <a:lnTo>
                    <a:pt x="24625" y="1292561"/>
                  </a:lnTo>
                  <a:lnTo>
                    <a:pt x="35249" y="1331332"/>
                  </a:lnTo>
                  <a:lnTo>
                    <a:pt x="47689" y="1369591"/>
                  </a:lnTo>
                  <a:lnTo>
                    <a:pt x="61911" y="1407312"/>
                  </a:lnTo>
                  <a:lnTo>
                    <a:pt x="77879" y="1444467"/>
                  </a:lnTo>
                  <a:lnTo>
                    <a:pt x="95558" y="1481031"/>
                  </a:lnTo>
                  <a:lnTo>
                    <a:pt x="114913" y="1516978"/>
                  </a:lnTo>
                  <a:lnTo>
                    <a:pt x="135907" y="1552280"/>
                  </a:lnTo>
                  <a:lnTo>
                    <a:pt x="158507" y="1586912"/>
                  </a:lnTo>
                  <a:lnTo>
                    <a:pt x="182676" y="1620846"/>
                  </a:lnTo>
                  <a:lnTo>
                    <a:pt x="208380" y="1654057"/>
                  </a:lnTo>
                  <a:lnTo>
                    <a:pt x="235582" y="1686519"/>
                  </a:lnTo>
                  <a:lnTo>
                    <a:pt x="264247" y="1718204"/>
                  </a:lnTo>
                  <a:lnTo>
                    <a:pt x="294341" y="1749087"/>
                  </a:lnTo>
                  <a:lnTo>
                    <a:pt x="325828" y="1779141"/>
                  </a:lnTo>
                  <a:lnTo>
                    <a:pt x="358672" y="1808340"/>
                  </a:lnTo>
                  <a:lnTo>
                    <a:pt x="392838" y="1836657"/>
                  </a:lnTo>
                  <a:lnTo>
                    <a:pt x="428291" y="1864066"/>
                  </a:lnTo>
                  <a:lnTo>
                    <a:pt x="464996" y="1890540"/>
                  </a:lnTo>
                  <a:lnTo>
                    <a:pt x="502916" y="1916054"/>
                  </a:lnTo>
                  <a:lnTo>
                    <a:pt x="542017" y="1940580"/>
                  </a:lnTo>
                  <a:lnTo>
                    <a:pt x="582264" y="1964092"/>
                  </a:lnTo>
                  <a:lnTo>
                    <a:pt x="623621" y="1986565"/>
                  </a:lnTo>
                  <a:lnTo>
                    <a:pt x="666052" y="2007971"/>
                  </a:lnTo>
                  <a:lnTo>
                    <a:pt x="709523" y="2028284"/>
                  </a:lnTo>
                  <a:lnTo>
                    <a:pt x="753998" y="2047478"/>
                  </a:lnTo>
                  <a:lnTo>
                    <a:pt x="799441" y="2065526"/>
                  </a:lnTo>
                  <a:lnTo>
                    <a:pt x="845818" y="2082402"/>
                  </a:lnTo>
                  <a:lnTo>
                    <a:pt x="893093" y="2098080"/>
                  </a:lnTo>
                  <a:lnTo>
                    <a:pt x="941231" y="2112533"/>
                  </a:lnTo>
                  <a:lnTo>
                    <a:pt x="990196" y="2125735"/>
                  </a:lnTo>
                  <a:lnTo>
                    <a:pt x="1039953" y="2137659"/>
                  </a:lnTo>
                  <a:lnTo>
                    <a:pt x="1090466" y="2148279"/>
                  </a:lnTo>
                  <a:lnTo>
                    <a:pt x="1141701" y="2157569"/>
                  </a:lnTo>
                  <a:lnTo>
                    <a:pt x="1193622" y="2165502"/>
                  </a:lnTo>
                  <a:lnTo>
                    <a:pt x="1246193" y="2172052"/>
                  </a:lnTo>
                  <a:lnTo>
                    <a:pt x="1299380" y="2177192"/>
                  </a:lnTo>
                  <a:lnTo>
                    <a:pt x="1353146" y="2180896"/>
                  </a:lnTo>
                  <a:lnTo>
                    <a:pt x="1407457" y="2183138"/>
                  </a:lnTo>
                  <a:lnTo>
                    <a:pt x="1462277" y="2183892"/>
                  </a:lnTo>
                  <a:lnTo>
                    <a:pt x="1517098" y="2183138"/>
                  </a:lnTo>
                  <a:lnTo>
                    <a:pt x="1571409" y="2180896"/>
                  </a:lnTo>
                  <a:lnTo>
                    <a:pt x="1625175" y="2177192"/>
                  </a:lnTo>
                  <a:lnTo>
                    <a:pt x="1678362" y="2172052"/>
                  </a:lnTo>
                  <a:lnTo>
                    <a:pt x="1730933" y="2165502"/>
                  </a:lnTo>
                  <a:lnTo>
                    <a:pt x="1782854" y="2157569"/>
                  </a:lnTo>
                  <a:lnTo>
                    <a:pt x="1834089" y="2148279"/>
                  </a:lnTo>
                  <a:lnTo>
                    <a:pt x="1884602" y="2137659"/>
                  </a:lnTo>
                  <a:lnTo>
                    <a:pt x="1934359" y="2125735"/>
                  </a:lnTo>
                  <a:lnTo>
                    <a:pt x="1983324" y="2112533"/>
                  </a:lnTo>
                  <a:lnTo>
                    <a:pt x="2031462" y="2098080"/>
                  </a:lnTo>
                  <a:lnTo>
                    <a:pt x="2078737" y="2082402"/>
                  </a:lnTo>
                  <a:lnTo>
                    <a:pt x="2125114" y="2065526"/>
                  </a:lnTo>
                  <a:lnTo>
                    <a:pt x="2170557" y="2047478"/>
                  </a:lnTo>
                  <a:lnTo>
                    <a:pt x="2215032" y="2028284"/>
                  </a:lnTo>
                  <a:lnTo>
                    <a:pt x="2258503" y="2007971"/>
                  </a:lnTo>
                  <a:lnTo>
                    <a:pt x="2300934" y="1986565"/>
                  </a:lnTo>
                  <a:lnTo>
                    <a:pt x="2342291" y="1964092"/>
                  </a:lnTo>
                  <a:lnTo>
                    <a:pt x="2382538" y="1940580"/>
                  </a:lnTo>
                  <a:lnTo>
                    <a:pt x="2421639" y="1916054"/>
                  </a:lnTo>
                  <a:lnTo>
                    <a:pt x="2459559" y="1890540"/>
                  </a:lnTo>
                  <a:lnTo>
                    <a:pt x="2496264" y="1864066"/>
                  </a:lnTo>
                  <a:lnTo>
                    <a:pt x="2531717" y="1836657"/>
                  </a:lnTo>
                  <a:lnTo>
                    <a:pt x="2565883" y="1808340"/>
                  </a:lnTo>
                  <a:lnTo>
                    <a:pt x="2598727" y="1779141"/>
                  </a:lnTo>
                  <a:lnTo>
                    <a:pt x="2630214" y="1749087"/>
                  </a:lnTo>
                  <a:lnTo>
                    <a:pt x="2660308" y="1718204"/>
                  </a:lnTo>
                  <a:lnTo>
                    <a:pt x="2688973" y="1686519"/>
                  </a:lnTo>
                  <a:lnTo>
                    <a:pt x="2716175" y="1654057"/>
                  </a:lnTo>
                  <a:lnTo>
                    <a:pt x="2741879" y="1620846"/>
                  </a:lnTo>
                  <a:lnTo>
                    <a:pt x="2766048" y="1586912"/>
                  </a:lnTo>
                  <a:lnTo>
                    <a:pt x="2788648" y="1552280"/>
                  </a:lnTo>
                  <a:lnTo>
                    <a:pt x="2809642" y="1516978"/>
                  </a:lnTo>
                  <a:lnTo>
                    <a:pt x="2828997" y="1481031"/>
                  </a:lnTo>
                  <a:lnTo>
                    <a:pt x="2846676" y="1444467"/>
                  </a:lnTo>
                  <a:lnTo>
                    <a:pt x="2862644" y="1407312"/>
                  </a:lnTo>
                  <a:lnTo>
                    <a:pt x="2876866" y="1369591"/>
                  </a:lnTo>
                  <a:lnTo>
                    <a:pt x="2889306" y="1331332"/>
                  </a:lnTo>
                  <a:lnTo>
                    <a:pt x="2899930" y="1292561"/>
                  </a:lnTo>
                  <a:lnTo>
                    <a:pt x="2908701" y="1253304"/>
                  </a:lnTo>
                  <a:lnTo>
                    <a:pt x="2915584" y="1213588"/>
                  </a:lnTo>
                  <a:lnTo>
                    <a:pt x="2920545" y="1173438"/>
                  </a:lnTo>
                  <a:lnTo>
                    <a:pt x="2923547" y="1132882"/>
                  </a:lnTo>
                  <a:lnTo>
                    <a:pt x="2924555" y="1091946"/>
                  </a:lnTo>
                  <a:lnTo>
                    <a:pt x="2923547" y="1051005"/>
                  </a:lnTo>
                  <a:lnTo>
                    <a:pt x="2920545" y="1010445"/>
                  </a:lnTo>
                  <a:lnTo>
                    <a:pt x="2915584" y="970292"/>
                  </a:lnTo>
                  <a:lnTo>
                    <a:pt x="2908701" y="930573"/>
                  </a:lnTo>
                  <a:lnTo>
                    <a:pt x="2899930" y="891313"/>
                  </a:lnTo>
                  <a:lnTo>
                    <a:pt x="2889306" y="852539"/>
                  </a:lnTo>
                  <a:lnTo>
                    <a:pt x="2876866" y="814278"/>
                  </a:lnTo>
                  <a:lnTo>
                    <a:pt x="2862644" y="776556"/>
                  </a:lnTo>
                  <a:lnTo>
                    <a:pt x="2846676" y="739399"/>
                  </a:lnTo>
                  <a:lnTo>
                    <a:pt x="2828997" y="702834"/>
                  </a:lnTo>
                  <a:lnTo>
                    <a:pt x="2809642" y="666886"/>
                  </a:lnTo>
                  <a:lnTo>
                    <a:pt x="2788648" y="631584"/>
                  </a:lnTo>
                  <a:lnTo>
                    <a:pt x="2766048" y="596952"/>
                  </a:lnTo>
                  <a:lnTo>
                    <a:pt x="2741879" y="563017"/>
                  </a:lnTo>
                  <a:lnTo>
                    <a:pt x="2716175" y="529805"/>
                  </a:lnTo>
                  <a:lnTo>
                    <a:pt x="2688973" y="497344"/>
                  </a:lnTo>
                  <a:lnTo>
                    <a:pt x="2660308" y="465659"/>
                  </a:lnTo>
                  <a:lnTo>
                    <a:pt x="2630214" y="434776"/>
                  </a:lnTo>
                  <a:lnTo>
                    <a:pt x="2598727" y="404723"/>
                  </a:lnTo>
                  <a:lnTo>
                    <a:pt x="2565883" y="375525"/>
                  </a:lnTo>
                  <a:lnTo>
                    <a:pt x="2531717" y="347209"/>
                  </a:lnTo>
                  <a:lnTo>
                    <a:pt x="2496264" y="319801"/>
                  </a:lnTo>
                  <a:lnTo>
                    <a:pt x="2459559" y="293328"/>
                  </a:lnTo>
                  <a:lnTo>
                    <a:pt x="2421639" y="267816"/>
                  </a:lnTo>
                  <a:lnTo>
                    <a:pt x="2382538" y="243291"/>
                  </a:lnTo>
                  <a:lnTo>
                    <a:pt x="2342291" y="219780"/>
                  </a:lnTo>
                  <a:lnTo>
                    <a:pt x="2300934" y="197309"/>
                  </a:lnTo>
                  <a:lnTo>
                    <a:pt x="2258503" y="175904"/>
                  </a:lnTo>
                  <a:lnTo>
                    <a:pt x="2215032" y="155592"/>
                  </a:lnTo>
                  <a:lnTo>
                    <a:pt x="2170557" y="136400"/>
                  </a:lnTo>
                  <a:lnTo>
                    <a:pt x="2125114" y="118353"/>
                  </a:lnTo>
                  <a:lnTo>
                    <a:pt x="2078737" y="101478"/>
                  </a:lnTo>
                  <a:lnTo>
                    <a:pt x="2031462" y="85802"/>
                  </a:lnTo>
                  <a:lnTo>
                    <a:pt x="1983324" y="71350"/>
                  </a:lnTo>
                  <a:lnTo>
                    <a:pt x="1934359" y="58150"/>
                  </a:lnTo>
                  <a:lnTo>
                    <a:pt x="1884602" y="46227"/>
                  </a:lnTo>
                  <a:lnTo>
                    <a:pt x="1834089" y="35608"/>
                  </a:lnTo>
                  <a:lnTo>
                    <a:pt x="1782854" y="26319"/>
                  </a:lnTo>
                  <a:lnTo>
                    <a:pt x="1730933" y="18387"/>
                  </a:lnTo>
                  <a:lnTo>
                    <a:pt x="1678362" y="11838"/>
                  </a:lnTo>
                  <a:lnTo>
                    <a:pt x="1625175" y="6698"/>
                  </a:lnTo>
                  <a:lnTo>
                    <a:pt x="1571409" y="2994"/>
                  </a:lnTo>
                  <a:lnTo>
                    <a:pt x="1517098" y="753"/>
                  </a:lnTo>
                  <a:lnTo>
                    <a:pt x="14622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626602" y="4354830"/>
              <a:ext cx="2924810" cy="2184400"/>
            </a:xfrm>
            <a:custGeom>
              <a:avLst/>
              <a:gdLst/>
              <a:ahLst/>
              <a:cxnLst/>
              <a:rect l="l" t="t" r="r" b="b"/>
              <a:pathLst>
                <a:path w="2924809" h="2184400">
                  <a:moveTo>
                    <a:pt x="0" y="1091946"/>
                  </a:moveTo>
                  <a:lnTo>
                    <a:pt x="1008" y="1051005"/>
                  </a:lnTo>
                  <a:lnTo>
                    <a:pt x="4010" y="1010445"/>
                  </a:lnTo>
                  <a:lnTo>
                    <a:pt x="8971" y="970292"/>
                  </a:lnTo>
                  <a:lnTo>
                    <a:pt x="15854" y="930573"/>
                  </a:lnTo>
                  <a:lnTo>
                    <a:pt x="24625" y="891313"/>
                  </a:lnTo>
                  <a:lnTo>
                    <a:pt x="35249" y="852539"/>
                  </a:lnTo>
                  <a:lnTo>
                    <a:pt x="47689" y="814278"/>
                  </a:lnTo>
                  <a:lnTo>
                    <a:pt x="61911" y="776556"/>
                  </a:lnTo>
                  <a:lnTo>
                    <a:pt x="77879" y="739399"/>
                  </a:lnTo>
                  <a:lnTo>
                    <a:pt x="95558" y="702834"/>
                  </a:lnTo>
                  <a:lnTo>
                    <a:pt x="114913" y="666886"/>
                  </a:lnTo>
                  <a:lnTo>
                    <a:pt x="135907" y="631584"/>
                  </a:lnTo>
                  <a:lnTo>
                    <a:pt x="158507" y="596952"/>
                  </a:lnTo>
                  <a:lnTo>
                    <a:pt x="182676" y="563017"/>
                  </a:lnTo>
                  <a:lnTo>
                    <a:pt x="208380" y="529805"/>
                  </a:lnTo>
                  <a:lnTo>
                    <a:pt x="235582" y="497344"/>
                  </a:lnTo>
                  <a:lnTo>
                    <a:pt x="264247" y="465659"/>
                  </a:lnTo>
                  <a:lnTo>
                    <a:pt x="294341" y="434776"/>
                  </a:lnTo>
                  <a:lnTo>
                    <a:pt x="325828" y="404723"/>
                  </a:lnTo>
                  <a:lnTo>
                    <a:pt x="358672" y="375525"/>
                  </a:lnTo>
                  <a:lnTo>
                    <a:pt x="392838" y="347209"/>
                  </a:lnTo>
                  <a:lnTo>
                    <a:pt x="428291" y="319801"/>
                  </a:lnTo>
                  <a:lnTo>
                    <a:pt x="464996" y="293328"/>
                  </a:lnTo>
                  <a:lnTo>
                    <a:pt x="502916" y="267816"/>
                  </a:lnTo>
                  <a:lnTo>
                    <a:pt x="542017" y="243291"/>
                  </a:lnTo>
                  <a:lnTo>
                    <a:pt x="582264" y="219780"/>
                  </a:lnTo>
                  <a:lnTo>
                    <a:pt x="623621" y="197309"/>
                  </a:lnTo>
                  <a:lnTo>
                    <a:pt x="666052" y="175904"/>
                  </a:lnTo>
                  <a:lnTo>
                    <a:pt x="709523" y="155592"/>
                  </a:lnTo>
                  <a:lnTo>
                    <a:pt x="753998" y="136400"/>
                  </a:lnTo>
                  <a:lnTo>
                    <a:pt x="799441" y="118353"/>
                  </a:lnTo>
                  <a:lnTo>
                    <a:pt x="845818" y="101478"/>
                  </a:lnTo>
                  <a:lnTo>
                    <a:pt x="893093" y="85802"/>
                  </a:lnTo>
                  <a:lnTo>
                    <a:pt x="941231" y="71350"/>
                  </a:lnTo>
                  <a:lnTo>
                    <a:pt x="990196" y="58150"/>
                  </a:lnTo>
                  <a:lnTo>
                    <a:pt x="1039953" y="46227"/>
                  </a:lnTo>
                  <a:lnTo>
                    <a:pt x="1090466" y="35608"/>
                  </a:lnTo>
                  <a:lnTo>
                    <a:pt x="1141701" y="26319"/>
                  </a:lnTo>
                  <a:lnTo>
                    <a:pt x="1193622" y="18387"/>
                  </a:lnTo>
                  <a:lnTo>
                    <a:pt x="1246193" y="11838"/>
                  </a:lnTo>
                  <a:lnTo>
                    <a:pt x="1299380" y="6698"/>
                  </a:lnTo>
                  <a:lnTo>
                    <a:pt x="1353146" y="2994"/>
                  </a:lnTo>
                  <a:lnTo>
                    <a:pt x="1407457" y="753"/>
                  </a:lnTo>
                  <a:lnTo>
                    <a:pt x="1462277" y="0"/>
                  </a:lnTo>
                  <a:lnTo>
                    <a:pt x="1517098" y="753"/>
                  </a:lnTo>
                  <a:lnTo>
                    <a:pt x="1571409" y="2994"/>
                  </a:lnTo>
                  <a:lnTo>
                    <a:pt x="1625175" y="6698"/>
                  </a:lnTo>
                  <a:lnTo>
                    <a:pt x="1678362" y="11838"/>
                  </a:lnTo>
                  <a:lnTo>
                    <a:pt x="1730933" y="18387"/>
                  </a:lnTo>
                  <a:lnTo>
                    <a:pt x="1782854" y="26319"/>
                  </a:lnTo>
                  <a:lnTo>
                    <a:pt x="1834089" y="35608"/>
                  </a:lnTo>
                  <a:lnTo>
                    <a:pt x="1884602" y="46227"/>
                  </a:lnTo>
                  <a:lnTo>
                    <a:pt x="1934359" y="58150"/>
                  </a:lnTo>
                  <a:lnTo>
                    <a:pt x="1983324" y="71350"/>
                  </a:lnTo>
                  <a:lnTo>
                    <a:pt x="2031462" y="85802"/>
                  </a:lnTo>
                  <a:lnTo>
                    <a:pt x="2078737" y="101478"/>
                  </a:lnTo>
                  <a:lnTo>
                    <a:pt x="2125114" y="118353"/>
                  </a:lnTo>
                  <a:lnTo>
                    <a:pt x="2170557" y="136400"/>
                  </a:lnTo>
                  <a:lnTo>
                    <a:pt x="2215032" y="155592"/>
                  </a:lnTo>
                  <a:lnTo>
                    <a:pt x="2258503" y="175904"/>
                  </a:lnTo>
                  <a:lnTo>
                    <a:pt x="2300934" y="197309"/>
                  </a:lnTo>
                  <a:lnTo>
                    <a:pt x="2342291" y="219780"/>
                  </a:lnTo>
                  <a:lnTo>
                    <a:pt x="2382538" y="243291"/>
                  </a:lnTo>
                  <a:lnTo>
                    <a:pt x="2421639" y="267816"/>
                  </a:lnTo>
                  <a:lnTo>
                    <a:pt x="2459559" y="293328"/>
                  </a:lnTo>
                  <a:lnTo>
                    <a:pt x="2496264" y="319801"/>
                  </a:lnTo>
                  <a:lnTo>
                    <a:pt x="2531717" y="347209"/>
                  </a:lnTo>
                  <a:lnTo>
                    <a:pt x="2565883" y="375525"/>
                  </a:lnTo>
                  <a:lnTo>
                    <a:pt x="2598727" y="404723"/>
                  </a:lnTo>
                  <a:lnTo>
                    <a:pt x="2630214" y="434776"/>
                  </a:lnTo>
                  <a:lnTo>
                    <a:pt x="2660308" y="465659"/>
                  </a:lnTo>
                  <a:lnTo>
                    <a:pt x="2688973" y="497344"/>
                  </a:lnTo>
                  <a:lnTo>
                    <a:pt x="2716175" y="529805"/>
                  </a:lnTo>
                  <a:lnTo>
                    <a:pt x="2741879" y="563017"/>
                  </a:lnTo>
                  <a:lnTo>
                    <a:pt x="2766048" y="596952"/>
                  </a:lnTo>
                  <a:lnTo>
                    <a:pt x="2788648" y="631584"/>
                  </a:lnTo>
                  <a:lnTo>
                    <a:pt x="2809642" y="666886"/>
                  </a:lnTo>
                  <a:lnTo>
                    <a:pt x="2828997" y="702834"/>
                  </a:lnTo>
                  <a:lnTo>
                    <a:pt x="2846676" y="739399"/>
                  </a:lnTo>
                  <a:lnTo>
                    <a:pt x="2862644" y="776556"/>
                  </a:lnTo>
                  <a:lnTo>
                    <a:pt x="2876866" y="814278"/>
                  </a:lnTo>
                  <a:lnTo>
                    <a:pt x="2889306" y="852539"/>
                  </a:lnTo>
                  <a:lnTo>
                    <a:pt x="2899930" y="891313"/>
                  </a:lnTo>
                  <a:lnTo>
                    <a:pt x="2908701" y="930573"/>
                  </a:lnTo>
                  <a:lnTo>
                    <a:pt x="2915584" y="970292"/>
                  </a:lnTo>
                  <a:lnTo>
                    <a:pt x="2920545" y="1010445"/>
                  </a:lnTo>
                  <a:lnTo>
                    <a:pt x="2923547" y="1051005"/>
                  </a:lnTo>
                  <a:lnTo>
                    <a:pt x="2924555" y="1091946"/>
                  </a:lnTo>
                  <a:lnTo>
                    <a:pt x="2923547" y="1132882"/>
                  </a:lnTo>
                  <a:lnTo>
                    <a:pt x="2920545" y="1173438"/>
                  </a:lnTo>
                  <a:lnTo>
                    <a:pt x="2915584" y="1213588"/>
                  </a:lnTo>
                  <a:lnTo>
                    <a:pt x="2908701" y="1253304"/>
                  </a:lnTo>
                  <a:lnTo>
                    <a:pt x="2899930" y="1292561"/>
                  </a:lnTo>
                  <a:lnTo>
                    <a:pt x="2889306" y="1331332"/>
                  </a:lnTo>
                  <a:lnTo>
                    <a:pt x="2876866" y="1369591"/>
                  </a:lnTo>
                  <a:lnTo>
                    <a:pt x="2862644" y="1407312"/>
                  </a:lnTo>
                  <a:lnTo>
                    <a:pt x="2846676" y="1444467"/>
                  </a:lnTo>
                  <a:lnTo>
                    <a:pt x="2828997" y="1481031"/>
                  </a:lnTo>
                  <a:lnTo>
                    <a:pt x="2809642" y="1516978"/>
                  </a:lnTo>
                  <a:lnTo>
                    <a:pt x="2788648" y="1552280"/>
                  </a:lnTo>
                  <a:lnTo>
                    <a:pt x="2766048" y="1586912"/>
                  </a:lnTo>
                  <a:lnTo>
                    <a:pt x="2741879" y="1620846"/>
                  </a:lnTo>
                  <a:lnTo>
                    <a:pt x="2716175" y="1654057"/>
                  </a:lnTo>
                  <a:lnTo>
                    <a:pt x="2688973" y="1686519"/>
                  </a:lnTo>
                  <a:lnTo>
                    <a:pt x="2660308" y="1718204"/>
                  </a:lnTo>
                  <a:lnTo>
                    <a:pt x="2630214" y="1749087"/>
                  </a:lnTo>
                  <a:lnTo>
                    <a:pt x="2598727" y="1779141"/>
                  </a:lnTo>
                  <a:lnTo>
                    <a:pt x="2565883" y="1808340"/>
                  </a:lnTo>
                  <a:lnTo>
                    <a:pt x="2531717" y="1836657"/>
                  </a:lnTo>
                  <a:lnTo>
                    <a:pt x="2496264" y="1864066"/>
                  </a:lnTo>
                  <a:lnTo>
                    <a:pt x="2459559" y="1890540"/>
                  </a:lnTo>
                  <a:lnTo>
                    <a:pt x="2421639" y="1916054"/>
                  </a:lnTo>
                  <a:lnTo>
                    <a:pt x="2382538" y="1940580"/>
                  </a:lnTo>
                  <a:lnTo>
                    <a:pt x="2342291" y="1964092"/>
                  </a:lnTo>
                  <a:lnTo>
                    <a:pt x="2300934" y="1986565"/>
                  </a:lnTo>
                  <a:lnTo>
                    <a:pt x="2258503" y="2007971"/>
                  </a:lnTo>
                  <a:lnTo>
                    <a:pt x="2215032" y="2028284"/>
                  </a:lnTo>
                  <a:lnTo>
                    <a:pt x="2170557" y="2047478"/>
                  </a:lnTo>
                  <a:lnTo>
                    <a:pt x="2125114" y="2065526"/>
                  </a:lnTo>
                  <a:lnTo>
                    <a:pt x="2078737" y="2082402"/>
                  </a:lnTo>
                  <a:lnTo>
                    <a:pt x="2031462" y="2098080"/>
                  </a:lnTo>
                  <a:lnTo>
                    <a:pt x="1983324" y="2112533"/>
                  </a:lnTo>
                  <a:lnTo>
                    <a:pt x="1934359" y="2125735"/>
                  </a:lnTo>
                  <a:lnTo>
                    <a:pt x="1884602" y="2137659"/>
                  </a:lnTo>
                  <a:lnTo>
                    <a:pt x="1834089" y="2148279"/>
                  </a:lnTo>
                  <a:lnTo>
                    <a:pt x="1782854" y="2157569"/>
                  </a:lnTo>
                  <a:lnTo>
                    <a:pt x="1730933" y="2165502"/>
                  </a:lnTo>
                  <a:lnTo>
                    <a:pt x="1678362" y="2172052"/>
                  </a:lnTo>
                  <a:lnTo>
                    <a:pt x="1625175" y="2177192"/>
                  </a:lnTo>
                  <a:lnTo>
                    <a:pt x="1571409" y="2180896"/>
                  </a:lnTo>
                  <a:lnTo>
                    <a:pt x="1517098" y="2183138"/>
                  </a:lnTo>
                  <a:lnTo>
                    <a:pt x="1462277" y="2183892"/>
                  </a:lnTo>
                  <a:lnTo>
                    <a:pt x="1407457" y="2183138"/>
                  </a:lnTo>
                  <a:lnTo>
                    <a:pt x="1353146" y="2180896"/>
                  </a:lnTo>
                  <a:lnTo>
                    <a:pt x="1299380" y="2177192"/>
                  </a:lnTo>
                  <a:lnTo>
                    <a:pt x="1246193" y="2172052"/>
                  </a:lnTo>
                  <a:lnTo>
                    <a:pt x="1193622" y="2165502"/>
                  </a:lnTo>
                  <a:lnTo>
                    <a:pt x="1141701" y="2157569"/>
                  </a:lnTo>
                  <a:lnTo>
                    <a:pt x="1090466" y="2148279"/>
                  </a:lnTo>
                  <a:lnTo>
                    <a:pt x="1039953" y="2137659"/>
                  </a:lnTo>
                  <a:lnTo>
                    <a:pt x="990196" y="2125735"/>
                  </a:lnTo>
                  <a:lnTo>
                    <a:pt x="941231" y="2112533"/>
                  </a:lnTo>
                  <a:lnTo>
                    <a:pt x="893093" y="2098080"/>
                  </a:lnTo>
                  <a:lnTo>
                    <a:pt x="845818" y="2082402"/>
                  </a:lnTo>
                  <a:lnTo>
                    <a:pt x="799441" y="2065526"/>
                  </a:lnTo>
                  <a:lnTo>
                    <a:pt x="753998" y="2047478"/>
                  </a:lnTo>
                  <a:lnTo>
                    <a:pt x="709523" y="2028284"/>
                  </a:lnTo>
                  <a:lnTo>
                    <a:pt x="666052" y="2007971"/>
                  </a:lnTo>
                  <a:lnTo>
                    <a:pt x="623621" y="1986565"/>
                  </a:lnTo>
                  <a:lnTo>
                    <a:pt x="582264" y="1964092"/>
                  </a:lnTo>
                  <a:lnTo>
                    <a:pt x="542017" y="1940580"/>
                  </a:lnTo>
                  <a:lnTo>
                    <a:pt x="502916" y="1916054"/>
                  </a:lnTo>
                  <a:lnTo>
                    <a:pt x="464996" y="1890540"/>
                  </a:lnTo>
                  <a:lnTo>
                    <a:pt x="428291" y="1864066"/>
                  </a:lnTo>
                  <a:lnTo>
                    <a:pt x="392838" y="1836657"/>
                  </a:lnTo>
                  <a:lnTo>
                    <a:pt x="358672" y="1808340"/>
                  </a:lnTo>
                  <a:lnTo>
                    <a:pt x="325828" y="1779141"/>
                  </a:lnTo>
                  <a:lnTo>
                    <a:pt x="294341" y="1749087"/>
                  </a:lnTo>
                  <a:lnTo>
                    <a:pt x="264247" y="1718204"/>
                  </a:lnTo>
                  <a:lnTo>
                    <a:pt x="235582" y="1686519"/>
                  </a:lnTo>
                  <a:lnTo>
                    <a:pt x="208380" y="1654057"/>
                  </a:lnTo>
                  <a:lnTo>
                    <a:pt x="182676" y="1620846"/>
                  </a:lnTo>
                  <a:lnTo>
                    <a:pt x="158507" y="1586912"/>
                  </a:lnTo>
                  <a:lnTo>
                    <a:pt x="135907" y="1552280"/>
                  </a:lnTo>
                  <a:lnTo>
                    <a:pt x="114913" y="1516978"/>
                  </a:lnTo>
                  <a:lnTo>
                    <a:pt x="95558" y="1481031"/>
                  </a:lnTo>
                  <a:lnTo>
                    <a:pt x="77879" y="1444467"/>
                  </a:lnTo>
                  <a:lnTo>
                    <a:pt x="61911" y="1407312"/>
                  </a:lnTo>
                  <a:lnTo>
                    <a:pt x="47689" y="1369591"/>
                  </a:lnTo>
                  <a:lnTo>
                    <a:pt x="35249" y="1331332"/>
                  </a:lnTo>
                  <a:lnTo>
                    <a:pt x="24625" y="1292561"/>
                  </a:lnTo>
                  <a:lnTo>
                    <a:pt x="15854" y="1253304"/>
                  </a:lnTo>
                  <a:lnTo>
                    <a:pt x="8971" y="1213588"/>
                  </a:lnTo>
                  <a:lnTo>
                    <a:pt x="4010" y="1173438"/>
                  </a:lnTo>
                  <a:lnTo>
                    <a:pt x="1008" y="1132882"/>
                  </a:lnTo>
                  <a:lnTo>
                    <a:pt x="0" y="1091946"/>
                  </a:lnTo>
                  <a:close/>
                </a:path>
              </a:pathLst>
            </a:custGeom>
            <a:ln w="22225">
              <a:solidFill>
                <a:srgbClr val="4060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264329" y="4835569"/>
            <a:ext cx="1821814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80" dirty="0">
                <a:latin typeface="Trebuchet MS"/>
                <a:cs typeface="Trebuchet MS"/>
              </a:rPr>
              <a:t>V</a:t>
            </a:r>
            <a:r>
              <a:rPr sz="1800" spc="-65" dirty="0">
                <a:latin typeface="Trebuchet MS"/>
                <a:cs typeface="Trebuchet MS"/>
              </a:rPr>
              <a:t>arious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me</a:t>
            </a:r>
            <a:r>
              <a:rPr sz="1800" spc="-95" dirty="0">
                <a:latin typeface="Trebuchet MS"/>
                <a:cs typeface="Trebuchet MS"/>
              </a:rPr>
              <a:t>d</a:t>
            </a:r>
            <a:r>
              <a:rPr sz="1800" spc="-140" dirty="0">
                <a:latin typeface="Trebuchet MS"/>
                <a:cs typeface="Trebuchet MS"/>
              </a:rPr>
              <a:t>ical</a:t>
            </a:r>
            <a:endParaRPr sz="1800" dirty="0">
              <a:latin typeface="Trebuchet MS"/>
              <a:cs typeface="Trebuchet MS"/>
            </a:endParaRPr>
          </a:p>
          <a:p>
            <a:pPr marL="862965">
              <a:lnSpc>
                <a:spcPct val="100000"/>
              </a:lnSpc>
            </a:pPr>
            <a:r>
              <a:rPr sz="1800" spc="-85" dirty="0">
                <a:latin typeface="Trebuchet MS"/>
                <a:cs typeface="Trebuchet MS"/>
              </a:rPr>
              <a:t>tests</a:t>
            </a:r>
            <a:endParaRPr sz="1800" dirty="0">
              <a:latin typeface="Trebuchet MS"/>
              <a:cs typeface="Trebuchet MS"/>
            </a:endParaRPr>
          </a:p>
          <a:p>
            <a:pPr marL="460375" indent="-343535">
              <a:lnSpc>
                <a:spcPct val="100000"/>
              </a:lnSpc>
              <a:buAutoNum type="arabicPeriod" startAt="2"/>
              <a:tabLst>
                <a:tab pos="460375" algn="l"/>
                <a:tab pos="461009" algn="l"/>
              </a:tabLst>
            </a:pPr>
            <a:r>
              <a:rPr sz="1800" spc="-90" dirty="0">
                <a:latin typeface="Trebuchet MS"/>
                <a:cs typeface="Trebuchet MS"/>
              </a:rPr>
              <a:t>Exhausting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to</a:t>
            </a:r>
            <a:endParaRPr sz="1800" dirty="0">
              <a:latin typeface="Trebuchet MS"/>
              <a:cs typeface="Trebuchet MS"/>
            </a:endParaRPr>
          </a:p>
          <a:p>
            <a:pPr marL="483234" marR="130175" indent="-2540" algn="ctr">
              <a:lnSpc>
                <a:spcPct val="100000"/>
              </a:lnSpc>
            </a:pPr>
            <a:r>
              <a:rPr sz="1800" spc="-130" dirty="0">
                <a:latin typeface="Trebuchet MS"/>
                <a:cs typeface="Trebuchet MS"/>
              </a:rPr>
              <a:t>manually </a:t>
            </a:r>
            <a:r>
              <a:rPr lang="en-US" sz="1800" spc="-125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co</a:t>
            </a:r>
            <a:r>
              <a:rPr sz="1800" spc="-105" dirty="0">
                <a:latin typeface="Trebuchet MS"/>
                <a:cs typeface="Trebuchet MS"/>
              </a:rPr>
              <a:t>mpar</a:t>
            </a:r>
            <a:r>
              <a:rPr sz="1800" spc="-120" dirty="0">
                <a:latin typeface="Trebuchet MS"/>
                <a:cs typeface="Trebuchet MS"/>
              </a:rPr>
              <a:t>e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and</a:t>
            </a:r>
            <a:r>
              <a:rPr lang="en-US" sz="1800" spc="-9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65" dirty="0">
                <a:latin typeface="Trebuchet MS"/>
                <a:cs typeface="Trebuchet MS"/>
              </a:rPr>
              <a:t>ana</a:t>
            </a:r>
            <a:r>
              <a:rPr sz="1800" spc="-105" dirty="0">
                <a:latin typeface="Trebuchet MS"/>
                <a:cs typeface="Trebuchet MS"/>
              </a:rPr>
              <a:t>ly</a:t>
            </a:r>
            <a:r>
              <a:rPr sz="1800" spc="-95" dirty="0">
                <a:latin typeface="Trebuchet MS"/>
                <a:cs typeface="Trebuchet MS"/>
              </a:rPr>
              <a:t>z</a:t>
            </a:r>
            <a:r>
              <a:rPr sz="1800" spc="-120" dirty="0">
                <a:latin typeface="Trebuchet MS"/>
                <a:cs typeface="Trebuchet MS"/>
              </a:rPr>
              <a:t>e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d</a:t>
            </a:r>
            <a:r>
              <a:rPr sz="1800" spc="-160" dirty="0">
                <a:latin typeface="Trebuchet MS"/>
                <a:cs typeface="Trebuchet MS"/>
              </a:rPr>
              <a:t>ata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18809" y="5573330"/>
            <a:ext cx="2688590" cy="655320"/>
          </a:xfrm>
          <a:custGeom>
            <a:avLst/>
            <a:gdLst/>
            <a:ahLst/>
            <a:cxnLst/>
            <a:rect l="l" t="t" r="r" b="b"/>
            <a:pathLst>
              <a:path w="2688590" h="655320">
                <a:moveTo>
                  <a:pt x="0" y="327660"/>
                </a:moveTo>
                <a:lnTo>
                  <a:pt x="327660" y="0"/>
                </a:lnTo>
                <a:lnTo>
                  <a:pt x="327660" y="163830"/>
                </a:lnTo>
                <a:lnTo>
                  <a:pt x="2688336" y="163830"/>
                </a:lnTo>
                <a:lnTo>
                  <a:pt x="2688336" y="491490"/>
                </a:lnTo>
                <a:lnTo>
                  <a:pt x="327660" y="491490"/>
                </a:lnTo>
                <a:lnTo>
                  <a:pt x="327660" y="655320"/>
                </a:lnTo>
                <a:lnTo>
                  <a:pt x="0" y="327660"/>
                </a:lnTo>
                <a:close/>
              </a:path>
            </a:pathLst>
          </a:custGeom>
          <a:ln w="22225">
            <a:solidFill>
              <a:srgbClr val="40609D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6352159" y="5742748"/>
            <a:ext cx="158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>
                <a:latin typeface="Trebuchet MS"/>
                <a:cs typeface="Trebuchet MS"/>
              </a:rPr>
              <a:t>Current</a:t>
            </a:r>
            <a:r>
              <a:rPr sz="1800" spc="-100">
                <a:latin typeface="Trebuchet MS"/>
                <a:cs typeface="Trebuchet MS"/>
              </a:rPr>
              <a:t> </a:t>
            </a:r>
            <a:r>
              <a:rPr sz="1800" spc="-70">
                <a:latin typeface="Trebuchet MS"/>
                <a:cs typeface="Trebuchet MS"/>
              </a:rPr>
              <a:t>solution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87236" y="5292676"/>
            <a:ext cx="3576954" cy="1285608"/>
          </a:xfrm>
          <a:prstGeom prst="rect">
            <a:avLst/>
          </a:prstGeom>
          <a:ln w="22225">
            <a:solidFill>
              <a:srgbClr val="40609D"/>
            </a:solidFill>
          </a:ln>
        </p:spPr>
        <p:txBody>
          <a:bodyPr vert="horz" wrap="square" lIns="0" tIns="175895" rIns="0" bIns="0" rtlCol="0" anchor="t">
            <a:spAutoFit/>
          </a:bodyPr>
          <a:lstStyle/>
          <a:p>
            <a:pPr marL="139065" marR="134620" indent="1270" algn="ctr">
              <a:spcBef>
                <a:spcPts val="1385"/>
              </a:spcBef>
            </a:pPr>
            <a:r>
              <a:rPr lang="en-US" spc="229" dirty="0">
                <a:latin typeface="Trebuchet MS"/>
                <a:cs typeface="Trebuchet MS"/>
              </a:rPr>
              <a:t>CNNs</a:t>
            </a:r>
            <a:r>
              <a:rPr sz="1800" spc="-155" dirty="0">
                <a:latin typeface="Trebuchet MS"/>
                <a:cs typeface="Trebuchet MS"/>
              </a:rPr>
              <a:t>:</a:t>
            </a:r>
            <a:r>
              <a:rPr sz="1800" spc="-229" dirty="0">
                <a:latin typeface="Trebuchet MS"/>
                <a:cs typeface="Trebuchet MS"/>
              </a:rPr>
              <a:t> </a:t>
            </a:r>
            <a:r>
              <a:rPr sz="1800" spc="-135" dirty="0">
                <a:latin typeface="Trebuchet MS"/>
                <a:cs typeface="Trebuchet MS"/>
              </a:rPr>
              <a:t>h</a:t>
            </a:r>
            <a:r>
              <a:rPr sz="1800" spc="-195" dirty="0">
                <a:latin typeface="Trebuchet MS"/>
                <a:cs typeface="Trebuchet MS"/>
              </a:rPr>
              <a:t>a</a:t>
            </a:r>
            <a:r>
              <a:rPr sz="1800" spc="-130" dirty="0">
                <a:latin typeface="Trebuchet MS"/>
                <a:cs typeface="Trebuchet MS"/>
              </a:rPr>
              <a:t>v</a:t>
            </a:r>
            <a:r>
              <a:rPr sz="1800" spc="-120" dirty="0">
                <a:latin typeface="Trebuchet MS"/>
                <a:cs typeface="Trebuchet MS"/>
              </a:rPr>
              <a:t>e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per</a:t>
            </a:r>
            <a:r>
              <a:rPr sz="1800" spc="-95" dirty="0">
                <a:latin typeface="Trebuchet MS"/>
                <a:cs typeface="Trebuchet MS"/>
              </a:rPr>
              <a:t>f</a:t>
            </a:r>
            <a:r>
              <a:rPr sz="1800" spc="-55" dirty="0">
                <a:latin typeface="Trebuchet MS"/>
                <a:cs typeface="Trebuchet MS"/>
              </a:rPr>
              <a:t>ormed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w</a:t>
            </a:r>
            <a:r>
              <a:rPr sz="1800" spc="-135" dirty="0">
                <a:latin typeface="Trebuchet MS"/>
                <a:cs typeface="Trebuchet MS"/>
              </a:rPr>
              <a:t>ell</a:t>
            </a:r>
            <a:r>
              <a:rPr sz="1800" spc="-2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in</a:t>
            </a:r>
            <a:r>
              <a:rPr lang="en-US" spc="-95" dirty="0">
                <a:latin typeface="Trebuchet MS"/>
                <a:cs typeface="Trebuchet MS"/>
              </a:rPr>
              <a:t> 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me</a:t>
            </a:r>
            <a:r>
              <a:rPr sz="1800" spc="-95" dirty="0">
                <a:latin typeface="Trebuchet MS"/>
                <a:cs typeface="Trebuchet MS"/>
              </a:rPr>
              <a:t>d</a:t>
            </a:r>
            <a:r>
              <a:rPr sz="1800" spc="-155" dirty="0">
                <a:latin typeface="Trebuchet MS"/>
                <a:cs typeface="Trebuchet MS"/>
              </a:rPr>
              <a:t>ica</a:t>
            </a:r>
            <a:r>
              <a:rPr sz="1800" spc="-100" dirty="0">
                <a:latin typeface="Trebuchet MS"/>
                <a:cs typeface="Trebuchet MS"/>
              </a:rPr>
              <a:t>l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220" dirty="0">
                <a:latin typeface="Trebuchet MS"/>
                <a:cs typeface="Trebuchet MS"/>
              </a:rPr>
              <a:t>f</a:t>
            </a:r>
            <a:r>
              <a:rPr sz="1800" spc="-110" dirty="0">
                <a:latin typeface="Trebuchet MS"/>
                <a:cs typeface="Trebuchet MS"/>
              </a:rPr>
              <a:t>iel</a:t>
            </a:r>
            <a:r>
              <a:rPr sz="1800" spc="-155" dirty="0">
                <a:latin typeface="Trebuchet MS"/>
                <a:cs typeface="Trebuchet MS"/>
              </a:rPr>
              <a:t>d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229" dirty="0">
                <a:latin typeface="Trebuchet MS"/>
                <a:cs typeface="Trebuchet MS"/>
              </a:rPr>
              <a:t>f</a:t>
            </a:r>
            <a:r>
              <a:rPr sz="1800" spc="20" dirty="0">
                <a:latin typeface="Trebuchet MS"/>
                <a:cs typeface="Trebuchet MS"/>
              </a:rPr>
              <a:t>or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tasks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suc</a:t>
            </a:r>
            <a:r>
              <a:rPr sz="1800" spc="-85" dirty="0">
                <a:latin typeface="Trebuchet MS"/>
                <a:cs typeface="Trebuchet MS"/>
              </a:rPr>
              <a:t>h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as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vi</a:t>
            </a:r>
            <a:r>
              <a:rPr sz="1800" spc="-80" dirty="0">
                <a:latin typeface="Trebuchet MS"/>
                <a:cs typeface="Trebuchet MS"/>
              </a:rPr>
              <a:t>s</a:t>
            </a:r>
            <a:r>
              <a:rPr sz="1800" spc="-114" dirty="0">
                <a:latin typeface="Trebuchet MS"/>
                <a:cs typeface="Trebuchet MS"/>
              </a:rPr>
              <a:t>ual</a:t>
            </a:r>
            <a:r>
              <a:rPr lang="en-US" spc="-114" dirty="0">
                <a:latin typeface="Trebuchet MS"/>
                <a:cs typeface="Trebuchet MS"/>
              </a:rPr>
              <a:t> 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-120" dirty="0">
                <a:latin typeface="Trebuchet MS"/>
                <a:cs typeface="Trebuchet MS"/>
              </a:rPr>
              <a:t>obje</a:t>
            </a:r>
            <a:r>
              <a:rPr sz="1800" spc="-110" dirty="0">
                <a:latin typeface="Trebuchet MS"/>
                <a:cs typeface="Trebuchet MS"/>
              </a:rPr>
              <a:t>ct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r</a:t>
            </a:r>
            <a:r>
              <a:rPr sz="1800" spc="-65" dirty="0">
                <a:latin typeface="Trebuchet MS"/>
                <a:cs typeface="Trebuchet MS"/>
              </a:rPr>
              <a:t>eco</a:t>
            </a:r>
            <a:r>
              <a:rPr sz="1800" spc="-95" dirty="0">
                <a:latin typeface="Trebuchet MS"/>
                <a:cs typeface="Trebuchet MS"/>
              </a:rPr>
              <a:t>gnitio</a:t>
            </a:r>
            <a:r>
              <a:rPr sz="1800" spc="-175" dirty="0">
                <a:latin typeface="Trebuchet MS"/>
                <a:cs typeface="Trebuchet MS"/>
              </a:rPr>
              <a:t>n,</a:t>
            </a:r>
            <a:r>
              <a:rPr sz="1800" spc="-24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d</a:t>
            </a:r>
            <a:r>
              <a:rPr sz="1800" spc="-114" dirty="0">
                <a:latin typeface="Trebuchet MS"/>
                <a:cs typeface="Trebuchet MS"/>
              </a:rPr>
              <a:t>ete</a:t>
            </a:r>
            <a:r>
              <a:rPr sz="1800" spc="-110" dirty="0">
                <a:latin typeface="Trebuchet MS"/>
                <a:cs typeface="Trebuchet MS"/>
              </a:rPr>
              <a:t>c</a:t>
            </a:r>
            <a:r>
              <a:rPr sz="1800" spc="-75" dirty="0">
                <a:latin typeface="Trebuchet MS"/>
                <a:cs typeface="Trebuchet MS"/>
              </a:rPr>
              <a:t>tion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and</a:t>
            </a:r>
            <a:r>
              <a:rPr lang="en-US" spc="-95" dirty="0">
                <a:latin typeface="Trebuchet MS"/>
                <a:cs typeface="Trebuchet MS"/>
              </a:rPr>
              <a:t> 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segmentation.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21BB51C-F20D-8D70-F60F-83A6588F8ECA}"/>
              </a:ext>
            </a:extLst>
          </p:cNvPr>
          <p:cNvSpPr/>
          <p:nvPr/>
        </p:nvSpPr>
        <p:spPr>
          <a:xfrm>
            <a:off x="6059362" y="2744598"/>
            <a:ext cx="1832719" cy="1206478"/>
          </a:xfrm>
          <a:prstGeom prst="rightArrow">
            <a:avLst>
              <a:gd name="adj1" fmla="val 50000"/>
              <a:gd name="adj2" fmla="val 4470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bject 9"/>
          <p:cNvSpPr txBox="1"/>
          <p:nvPr/>
        </p:nvSpPr>
        <p:spPr>
          <a:xfrm>
            <a:off x="6096000" y="3095203"/>
            <a:ext cx="159902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latin typeface="Trebuchet MS"/>
                <a:cs typeface="Trebuchet MS"/>
              </a:rPr>
              <a:t>Early </a:t>
            </a:r>
            <a:r>
              <a:rPr sz="1600" spc="-95" dirty="0">
                <a:latin typeface="Trebuchet MS"/>
                <a:cs typeface="Trebuchet MS"/>
              </a:rPr>
              <a:t> diagno</a:t>
            </a:r>
            <a:r>
              <a:rPr sz="1600" spc="-80" dirty="0">
                <a:latin typeface="Trebuchet MS"/>
                <a:cs typeface="Trebuchet MS"/>
              </a:rPr>
              <a:t>sis  </a:t>
            </a:r>
            <a:r>
              <a:rPr sz="1600" spc="-70" dirty="0">
                <a:latin typeface="Trebuchet MS"/>
                <a:cs typeface="Trebuchet MS"/>
              </a:rPr>
              <a:t>Needed!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273DB7-B3E7-1F40-5D89-5E60E715D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 sz="36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and solution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79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9DE73E2-FD14-15E9-2806-F127C19A4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 sz="36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6CDAA7-C490-A912-C854-3FE529ABF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2301679"/>
            <a:ext cx="100488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13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2191CC5-B660-266C-D421-54A431CA6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434" y="2156880"/>
            <a:ext cx="8814774" cy="8255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ea typeface="+mn-lt"/>
                <a:cs typeface="+mn-lt"/>
              </a:rPr>
              <a:t>CLASSIFICATION USING CNN</a:t>
            </a:r>
          </a:p>
          <a:p>
            <a:endParaRPr lang="en-US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3F60BB8-993F-D01D-CB99-E3903291CA89}"/>
              </a:ext>
            </a:extLst>
          </p:cNvPr>
          <p:cNvSpPr txBox="1"/>
          <p:nvPr/>
        </p:nvSpPr>
        <p:spPr>
          <a:xfrm>
            <a:off x="897635" y="2554518"/>
            <a:ext cx="10869930" cy="699550"/>
          </a:xfrm>
          <a:prstGeom prst="rect">
            <a:avLst/>
          </a:prstGeom>
        </p:spPr>
        <p:txBody>
          <a:bodyPr vert="horz" wrap="square" lIns="0" tIns="144145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8770" indent="-306705">
              <a:spcBef>
                <a:spcPts val="1135"/>
              </a:spcBef>
              <a:buClr>
                <a:srgbClr val="903062"/>
              </a:buClr>
              <a:buSzPct val="91666"/>
              <a:buFont typeface="Cambria"/>
              <a:buChar char="◾"/>
              <a:tabLst>
                <a:tab pos="318770" algn="l"/>
                <a:tab pos="319405" algn="l"/>
              </a:tabLst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In deep learning, a convolutional neural network is a class of artificial neural network, most commonly applied to analyze visual imagery.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3ADAC0A-3A1C-D1DC-9B1F-43295B55A3C1}"/>
              </a:ext>
            </a:extLst>
          </p:cNvPr>
          <p:cNvSpPr txBox="1">
            <a:spLocks/>
          </p:cNvSpPr>
          <p:nvPr/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Methods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lzheimer's disease diagnosis and classification using deep learning  techniques [PeerJ]">
            <a:extLst>
              <a:ext uri="{FF2B5EF4-FFF2-40B4-BE49-F238E27FC236}">
                <a16:creationId xmlns:a16="http://schemas.microsoft.com/office/drawing/2014/main" id="{E085D391-704F-2315-A075-5557DE790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271" y="3254068"/>
            <a:ext cx="7980658" cy="370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0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E4539-AEE0-A5D8-871C-4BD627E4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Classes for AD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868B62-24E2-4754-2A10-E1ADBAAFF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531" y="2841675"/>
            <a:ext cx="9644937" cy="3042657"/>
          </a:xfrm>
        </p:spPr>
      </p:pic>
    </p:spTree>
    <p:extLst>
      <p:ext uri="{BB962C8B-B14F-4D97-AF65-F5344CB8AC3E}">
        <p14:creationId xmlns:p14="http://schemas.microsoft.com/office/powerpoint/2010/main" val="35763229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DA0C57155CF14093DEE4C501F46CE1" ma:contentTypeVersion="13" ma:contentTypeDescription="Create a new document." ma:contentTypeScope="" ma:versionID="ab94d714dccc3020390de8dc9e8dc1b7">
  <xsd:schema xmlns:xsd="http://www.w3.org/2001/XMLSchema" xmlns:xs="http://www.w3.org/2001/XMLSchema" xmlns:p="http://schemas.microsoft.com/office/2006/metadata/properties" xmlns:ns3="8a8019eb-3ea8-4613-9992-4b42d7c6f1db" xmlns:ns4="6702be3b-70f0-430f-a48b-e1c16bc28221" targetNamespace="http://schemas.microsoft.com/office/2006/metadata/properties" ma:root="true" ma:fieldsID="4d88315516507474054ace0c5a7e71fe" ns3:_="" ns4:_="">
    <xsd:import namespace="8a8019eb-3ea8-4613-9992-4b42d7c6f1db"/>
    <xsd:import namespace="6702be3b-70f0-430f-a48b-e1c16bc2822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019eb-3ea8-4613-9992-4b42d7c6f1d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02be3b-70f0-430f-a48b-e1c16bc282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5B0709-4824-4B35-86D7-C0E6F523B38F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6702be3b-70f0-430f-a48b-e1c16bc28221"/>
    <ds:schemaRef ds:uri="8a8019eb-3ea8-4613-9992-4b42d7c6f1d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4B53A8D-D725-473D-ADA9-98556381CB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8019eb-3ea8-4613-9992-4b42d7c6f1db"/>
    <ds:schemaRef ds:uri="6702be3b-70f0-430f-a48b-e1c16bc282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067314B-53F0-456F-AB12-7A6A8A1B62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1253</TotalTime>
  <Words>2019</Words>
  <Application>Microsoft Office PowerPoint</Application>
  <PresentationFormat>Widescreen</PresentationFormat>
  <Paragraphs>211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arial</vt:lpstr>
      <vt:lpstr>Calibri</vt:lpstr>
      <vt:lpstr>Cambria</vt:lpstr>
      <vt:lpstr>Century Gothic</vt:lpstr>
      <vt:lpstr>Söhne</vt:lpstr>
      <vt:lpstr>Times New Roman</vt:lpstr>
      <vt:lpstr>Trebuchet MS</vt:lpstr>
      <vt:lpstr>Wingdings</vt:lpstr>
      <vt:lpstr>Wingdings 3</vt:lpstr>
      <vt:lpstr>Ion Boardroom</vt:lpstr>
      <vt:lpstr>Office Theme</vt:lpstr>
      <vt:lpstr>Detection and Classification of Alzheimer’s Disease</vt:lpstr>
      <vt:lpstr>Overview</vt:lpstr>
      <vt:lpstr>Abstract</vt:lpstr>
      <vt:lpstr>Introduction and definition</vt:lpstr>
      <vt:lpstr>Why Alzheimer’s Disease ?</vt:lpstr>
      <vt:lpstr>Problem and solution</vt:lpstr>
      <vt:lpstr>Dataset</vt:lpstr>
      <vt:lpstr>PowerPoint Presentation</vt:lpstr>
      <vt:lpstr>Classes for AD</vt:lpstr>
      <vt:lpstr>Image example</vt:lpstr>
      <vt:lpstr>Figure for existing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 PROSPECTIVE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Magdy</dc:creator>
  <cp:lastModifiedBy>20912018100017</cp:lastModifiedBy>
  <cp:revision>224</cp:revision>
  <dcterms:created xsi:type="dcterms:W3CDTF">2023-02-16T15:18:33Z</dcterms:created>
  <dcterms:modified xsi:type="dcterms:W3CDTF">2025-02-08T06:00:43Z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0x01010025DA0C57155CF14093DEE4C501F46CE1</vt:lpwstr>
  </property>
</Properties>
</file>